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6" d="100"/>
          <a:sy n="96" d="100"/>
        </p:scale>
        <p:origin x="14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360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Couverture de la V2. Le visuel de cours est une illustration générée de la V1; ce n’est pas une photographie de Patinage Laval. Aucun nom ni rôle individuel n’est attribué aux personnes représentées.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Sommaire réécrit et regroupé, sans modification des règles du club.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Synthèse de la page officielle Fonctionnement. PNCE : Programme national de certification des entraîneurs. Le visuel est une illustration générée de la V1, pas une photographie du club.
Références consultées le 20 septembre 2026 :
https://patinagelaval.com/fonctionnement/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Photo réelle fournie dans ce fil : ae7eafe4-e4f8-4426-9b36-2395ab30bbee.png. Aucune retouche des personnes. La seconde photo des assistantes apparaît dans les aperçus du modèle, mais son fichier image n’est pas exploitable dans cet environnement; elle reste à réintégrer avec le PowerPoint initial.
Références consultées le 20 septembre 2026 :
https://patinagelaval.com/fonctionnement/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Les 16 lignes d’affectation du modèle ont été conservées et regroupées en cinq écoles et un groupe Autres programmes. Le développement du mercredi et les adultes du jeudi ne sont rattachés à aucun aréna sans information explicite. Morgane LB et Angel C demeurent abrégés, comme dans le modèle. Orthographe de Politimi Stamogiannos et de Laurence Pollak-Paradis vérifiée dans le répertoire officiel. Vérifier les changements d’affectation avant diffusion.
Références consultées le 20 septembre 2026 :
https://patinagelaval.com/patinage-laval/a-propos-de/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 délai d’environ 25 minutes provient de la V1 et du modèle. Les actions Avant/Pendant/Après constituent une reformulation pratique de la préparation, des circuits et de l’encouragement.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L’image comparative originale est visible dans les aperçus du modèle mais ne peut pas être extraite comme fichier ici. Le tableau textuel provisoire ne remplace pas la demande de restituer cette image. L’image de casque générée dans la V1 a été retirée pour ne pas être présentée comme un exemple certifié. Le site précise que le casque est requis jusqu’à la réussite complète de l’étape 5; les consignes locales s’appliquent. Le refus du casque de vélo figure dans l’image d’origine du modèle.
Références consultées le 20 septembre 2026 :
https://patinagelaval.com/equipement/
https://patinagelaval.com/patinage-plus-2/</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 laçage est présenté en quatre étapes pratiques reprises du contenu de la V1. Les liens vidéo ont été corrigés : ils pointent vers les vidéos effectivement liées par la page officielle Équipement, plutôt que vers les anciens liens Shorts de la V1. Le contenu YouTube n’a pas pu être visionné dans cet environnement; le club est la source de référencement.
Références consultées le 20 septembre 2026 :
https://patinagelaval.com/equipement/
https://www.youtube.com/watch?v=wkdngzus6QQ
https://www.youtube.com/watch?v=AMzjyPR3SvM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Les règles d’évaluation, la progression individuelle et le message aux parents sont issus du modèle. Les trois catégories d’habiletés sont également décrites sur le site officiel.
Références consultées le 20 septembre 2026 :
https://patinagelaval.com/fonctionnement/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Schéma simplifié et non obligatoire. Les étapes 1–6 sont celles de Patinage Plus. STAR, les cours privés, le développement et le patinage synchronisé ne sont pas présentés comme une séquence obligatoire ou une admissibilité automatique. Les inscriptions et critères de chaque programme sont à vérifier.
Références consultées le 20 septembre 2026 :
https://patinagelaval.com/fonctionnement/
https://patinagelaval.com/https-patinagelaval-com-developpement-individuel-et-pp-elite-developpement-individuel-et-pp-elite/
https://patinagelaval.com/pp-synchro/
https://patinagelaval.com/patinage-laval/a-propos-de/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DLT est un cadre de développement, non un cours additionnel à acheter. Il reconnaît les différences de rythme d’apprentissage et de maturation et soutient la participation durable, les parcours STAR et la voie d’accès au podium. La diapositive ne propose ni échéancier uniforme ni promesse de niveau à un âge donné. Le message aux parents est une synthèse pratique du guide.
Références consultées le 20 septembre 2026 :
https://skatecanada.ca/fr/notre-communaute/athletes/developpement-long-terme/
https://skatecanada.ca/wp-content/uploads/2025/03/LTD_ParentsGuideFR.pdf</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PP Élite / Développement</a:t>
            </a:r>
          </a:p>
          <a:p>
            <a:endParaRPr/>
          </a:p>
          <a:p>
            <a:r>
              <a:t>C’est quoi?</a:t>
            </a:r>
          </a:p>
          <a:p>
            <a:r>
              <a:t>Deux cours par semaine, auxquels s’ajoute le hors-glace.</a:t>
            </a:r>
          </a:p>
          <a:p>
            <a:r>
              <a:t>Entraîneurs avec une expérience compétitive de haut niveau.</a:t>
            </a:r>
          </a:p>
          <a:p>
            <a:endParaRPr/>
          </a:p>
          <a:p>
            <a:r>
              <a:t>But</a:t>
            </a:r>
          </a:p>
          <a:p>
            <a:r>
              <a:t>Développer la passion et l’engagement, et donner le goût de la compétition.</a:t>
            </a:r>
          </a:p>
          <a:p>
            <a:r>
              <a:t>Perspectives : développement, pré-compétition, compétition / Sport-Études.</a:t>
            </a:r>
          </a:p>
          <a:p>
            <a:endParaRPr/>
          </a:p>
          <a:p>
            <a:r>
              <a:t>Informations de fonctionnement et objectifs fournis par l’utilisateur pour cette mise à jour.</a:t>
            </a:r>
          </a:p>
          <a:p>
            <a:r>
              <a:t>Jours de cours et admissibilité conservés de la présentation précédente : mercredi et samedi; filles de 7 ans et moins et garçons de 8 ans et moins au 1er juillet 2026.</a:t>
            </a:r>
          </a:p>
          <a:p>
            <a:r>
              <a:t>Discuter du programme avec l’entraîneur selon l’intérêt et le développement de l’enfant.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Mini Synchro PRIMA — mise à jour d’après le dépliant « mini synchro flyer.jpg » fourni par l’utilisateur dans cette conversation.</a:t>
            </a:r>
          </a:p>
          <a:p>
            <a:endParaRPr/>
          </a:p>
          <a:p>
            <a:r>
              <a:t>Niveaux : PP1 à PP4.</a:t>
            </a:r>
          </a:p>
          <a:p>
            <a:r>
              <a:t>Fréquence : tous les dimanches.</a:t>
            </a:r>
          </a:p>
          <a:p>
            <a:r>
              <a:t>Horaire : de 7 h à 7 h 55.</a:t>
            </a:r>
          </a:p>
          <a:p>
            <a:r>
              <a:t>Lieu : aréna Saint-François.</a:t>
            </a:r>
          </a:p>
          <a:p>
            <a:r>
              <a:t>Objectifs du dépliant : apprendre à patiner; bouger et s’amuser; confiance en soi; esprit d’équipe.</a:t>
            </a:r>
          </a:p>
          <a:p>
            <a:r>
              <a:t>Contact : prima@patinagelaval.com.</a:t>
            </a:r>
          </a:p>
          <a:p>
            <a:endParaRPr/>
          </a:p>
          <a:p>
            <a:r>
              <a:t>Les anciennes informations sur STAR 3, les limites d’âge et les durées de séances ont été retirées de cette diapositive. Le dépliant fourni est conservé intégralement, sans recadrage ni retouche. Le courriel est cliquable.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URL demandée explicitement par la cliente. Le bouton, le texte du lien et le code QR utilisent tous exactement la même destination. Le répertoire public contient notamment qualifications, disciplines, clientèles, disponibilités et coordonnées; les tarifs restent à discuter directement avec l’entraîneur.
Références consultées le 20 septembre 2026 :
https://patinagelaval.com/patinage-laval/a-propos-de/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Les quatre thématiques, les périodes de photos et les consignes viennent du modèle initial. Les périodes de photos restent à confirmer par les communications du club. Les illustrations sont des pictogrammes du jeu libre Font Awesome, agrandis dans des cartes pastel; elles ne sont pas des photos. Le site bêta n’était pas accessible lors de cette révision; la palette conserve celle de la V1 et les cartes pastel observées dans le modèle.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 modèle indique festival 27–28 février, inscriptions de la revue en décembre/janvier, pratiques dès mars et spectacles les 17–18 avril. Les pages publiques de revue et de festival consultées concernaient encore 2026; leurs dates n’ont pas remplacé celles du modèle pour la saison 2026–2027. Les deux photos originales de la revue sont visibles dans les aperçus du fichier initial mais leurs fichiers ne sont pas extractibles ici. La photo de spectacle générée de la V1 a été retirée : aucune photo artificielle n’est présentée comme celle du club. La mise en page calendrier est provisoire jusqu’à la restitution des photos.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La date d’annulation est celle du modèle; la page d’accueil du club confirme le début d’Invitation Laval au 16 octobre 2026. Le lien Splex vient du lien d’inscription officiel Patinage Plus. Facebook : identifiant 100063534973141, associé à Patinage Laval dans les résultats publics, dont les publications d’août et septembre 2026. Instagram @patinage.laval est cité par le compte Sport-Études Patinage Laval; son ouverture directe a été bloquée. Faire un dernier test du profil Instagram avant diffusion. Aucune connexion aux comptes sociaux n’a été effectuée.
Références consultées le 20 septembre 2026 :
https://patinagelaval.com/
https://patinagelaval.com/patinage-plus-2/
https://app.splextech.com/
https://www.facebook.com/100063534973141/
https://www.instagram.com/patinage.laval/
https://www.instagram.com/p/B53sB7rpVp4/?img_index=2
https://www.facebook.com/100063534973141/posts/-rencontre-dinformation-patinage-plusparents-de-nos-%C3%A9coles-patinage-plus-nous-vo/1686902173437599/</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interne : Présentation PP informations_2026.pptx, modèle fourni par la cliente (texte et aperçus consultés dans la bibliothèque de fichiers). Les trois adresses du modèle sont conservées, avec liens mailto. La page publique Nous joindre confirme info@patinagelaval.com et mentionne aussi marina@patinagelaval.com pour comptabilité/support Splex; cette différence de circuit administratif est à vérifier en interne avant diffusion. Il n’a pas été présumé que la page publique invalide les adresses internes communiquées dans le modèle.
Références consultées le 20 septembre 2026 :
https://patinagelaval.com/contact/
https://patinagelaval.com/patinage-laval/a-propos-de/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Bénévolat — diapositive ajoutée à la fin à la demande de l’utilisateur.</a:t>
            </a:r>
          </a:p>
          <a:p>
            <a:endParaRPr/>
          </a:p>
          <a:p>
            <a:r>
              <a:t>Patinage Laval est un organisme sans but lucratif (OSBL) qui a constamment besoin de bénévoles : information fournie par l’utilisateur.</a:t>
            </a:r>
          </a:p>
          <a:p>
            <a:r>
              <a:t>Le bouton, le code QR et l’image du code QR pointent exactement vers le formulaire fourni. Le contenu du formulaire n’a pas pu être consulté depuis l’outil Web; aucune inscription n’a été soumise.</a:t>
            </a:r>
          </a:p>
          <a:p>
            <a:endParaRPr/>
          </a:p>
          <a:p>
            <a:r>
              <a:t>Lien d’inscription :</a:t>
            </a:r>
          </a:p>
          <a:p>
            <a:r>
              <a:t>https://forms.cloud.microsoft/pages/responsepage.aspx?id=gLiobEHNEkac-oOKT5Tv3BRAzAXIGoZJoR4ixlSI_uBUN0tMMFY5S1JNU01NOUVRSko1QkpTQ0hFUi4u&amp;utm_source=ig&amp;utm_medium=social&amp;utm_content=link_in_bio&amp;fbclid=PAdGRleAUcucxwZG9mAmZkaWQWUOxyyxm2suui26NSrQfEsZ-zUGJWpWV4dG4DYWVtAjExAHNydGMGYXBwX2lkDzEyNDAyNDU3NDI4NzQxNAABpwVzJ9-tCy8Sc2yq-dLye8lAEzf6-3FERtPf8zLHxJNqDtCkV-7u0EGSIHtT_aem_aG_WcGPC6DIcmYMDkbfXbA&amp;route=shorturl</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Clôture de la présentation V2. Aucun portrait individuel n’est identifié. Le bouton mène au site public du club.
Références consultées le 20 septembre 2026 :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bg>
      <p:bgPr>
        <a:solidFill>
          <a:srgbClr val="F3F8FB"/>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hyperlink" Target="https://patinagelaval.com/fonctionnement/" TargetMode="External"/><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atinagelaval.com/equipement/"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hyperlink" Target="https://patinagelaval.com/equipemen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youtube.com/watch?v=AMzjyPR3SvM" TargetMode="External"/><Relationship Id="rId5" Type="http://schemas.openxmlformats.org/officeDocument/2006/relationships/image" Target="../media/image19.png"/><Relationship Id="rId4" Type="http://schemas.openxmlformats.org/officeDocument/2006/relationships/hyperlink" Target="https://www.youtube.com/watch?v=wkdngzus6QQ" TargetMode="External"/><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hyperlink" Target="https://skatecanada.ca/fr/notre-communaute/athletes/developpement-long-terme/" TargetMode="External"/><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hyperlink" Target="https://skatecanada.ca/wp-content/uploads/2025/03/LTD_ParentsGuideFR.pdf" TargetMode="External"/><Relationship Id="rId4" Type="http://schemas.openxmlformats.org/officeDocument/2006/relationships/image" Target="../media/image25.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mailto:prima@patinagelaval.com" TargetMode="External"/><Relationship Id="rId3" Type="http://schemas.openxmlformats.org/officeDocument/2006/relationships/image" Target="../media/image2.png"/><Relationship Id="rId7"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6.png"/><Relationship Id="rId4" Type="http://schemas.openxmlformats.org/officeDocument/2006/relationships/hyperlink" Target="https://patinagelaval.com/patinage-laval/a-propos-d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hyperlink" Target="https://www.facebook.com/100063534973141/" TargetMode="External"/><Relationship Id="rId13" Type="http://schemas.openxmlformats.org/officeDocument/2006/relationships/image" Target="../media/image55.png"/><Relationship Id="rId3" Type="http://schemas.openxmlformats.org/officeDocument/2006/relationships/image" Target="../media/image2.png"/><Relationship Id="rId7" Type="http://schemas.openxmlformats.org/officeDocument/2006/relationships/image" Target="../media/image52.png"/><Relationship Id="rId12" Type="http://schemas.openxmlformats.org/officeDocument/2006/relationships/hyperlink" Target="https://patinagelaval.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4.png"/><Relationship Id="rId5" Type="http://schemas.openxmlformats.org/officeDocument/2006/relationships/hyperlink" Target="https://app.splextech.com/" TargetMode="External"/><Relationship Id="rId10" Type="http://schemas.openxmlformats.org/officeDocument/2006/relationships/hyperlink" Target="https://www.instagram.com/patinage.laval/" TargetMode="External"/><Relationship Id="rId4" Type="http://schemas.openxmlformats.org/officeDocument/2006/relationships/image" Target="../media/image50.png"/><Relationship Id="rId9"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hyperlink" Target="mailto:ca@patinagelaval.com" TargetMode="External"/><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mailto:finances@patinagelaval.com" TargetMode="External"/><Relationship Id="rId11" Type="http://schemas.openxmlformats.org/officeDocument/2006/relationships/image" Target="../media/image19.png"/><Relationship Id="rId5" Type="http://schemas.openxmlformats.org/officeDocument/2006/relationships/image" Target="../media/image51.png"/><Relationship Id="rId10" Type="http://schemas.openxmlformats.org/officeDocument/2006/relationships/hyperlink" Target="https://patinagelaval.com/patinage-laval/a-propos-de/" TargetMode="External"/><Relationship Id="rId4" Type="http://schemas.openxmlformats.org/officeDocument/2006/relationships/hyperlink" Target="mailto:info@patinagelaval.com" TargetMode="Externa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s://forms.cloud.microsoft/pages/responsepage.aspx?id=gLiobEHNEkac-oOKT5Tv3BRAzAXIGoZJoR4ixlSI_uBUN0tMMFY5S1JNU01NOUVRSko1QkpTQ0hFUi4u&amp;utm_source=ig&amp;utm_medium=social&amp;utm_content=link_in_bio&amp;fbclid=PAdGRleAUcucxwZG9mAmZkaWQWUOxyyxm2suui26NSrQfEsZ-zUGJWpWV4dG4DYWVtAjExAHNydGMGYXBwX2lkDzEyNDAyNDU3NDI4NzQxNAABpwVzJ9-tCy8Sc2yq-dLye8lAEzf6-3FERtPf8zLHxJNqDtCkV-7u0EGSIHtT_aem_aG_WcGPC6DIcmYMDkbfXbA&amp;route=shortur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hyperlink" Target="https://patinagelav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8FB"/>
        </a:solidFill>
        <a:effectLst/>
      </p:bgPr>
    </p:bg>
    <p:spTree>
      <p:nvGrpSpPr>
        <p:cNvPr id="1" name=""/>
        <p:cNvGrpSpPr/>
        <p:nvPr/>
      </p:nvGrpSpPr>
      <p:grpSpPr>
        <a:xfrm>
          <a:off x="0" y="0"/>
          <a:ext cx="0" cy="0"/>
          <a:chOff x="0" y="0"/>
          <a:chExt cx="0" cy="0"/>
        </a:xfrm>
      </p:grpSpPr>
      <p:pic>
        <p:nvPicPr>
          <p:cNvPr id="2" name="Image 0" descr="/mnt/data/a_bright_crisp_high_resolution_indoor_ice_rink_s.png"/>
          <p:cNvPicPr>
            <a:picLocks noChangeAspect="1"/>
          </p:cNvPicPr>
          <p:nvPr/>
        </p:nvPicPr>
        <p:blipFill>
          <a:blip r:embed="rId3"/>
          <a:srcRect l="10000" r="42177"/>
          <a:stretch/>
        </p:blipFill>
        <p:spPr>
          <a:xfrm>
            <a:off x="6364224" y="0"/>
            <a:ext cx="5827471" cy="6858000"/>
          </a:xfrm>
          <a:prstGeom prst="rect">
            <a:avLst/>
          </a:prstGeom>
        </p:spPr>
      </p:pic>
      <p:sp>
        <p:nvSpPr>
          <p:cNvPr id="3" name="Shape 0"/>
          <p:cNvSpPr/>
          <p:nvPr/>
        </p:nvSpPr>
        <p:spPr>
          <a:xfrm>
            <a:off x="0" y="0"/>
            <a:ext cx="6382512" cy="6858000"/>
          </a:xfrm>
          <a:prstGeom prst="rect">
            <a:avLst/>
          </a:prstGeom>
          <a:solidFill>
            <a:srgbClr val="F3F8FB"/>
          </a:solidFill>
          <a:ln w="12700">
            <a:solidFill>
              <a:srgbClr val="F3F8FB">
                <a:alpha val="0"/>
              </a:srgbClr>
            </a:solidFill>
            <a:prstDash val="solid"/>
          </a:ln>
        </p:spPr>
        <p:txBody>
          <a:bodyPr/>
          <a:lstStyle/>
          <a:p>
            <a:endParaRPr lang="fr-CA"/>
          </a:p>
        </p:txBody>
      </p:sp>
      <p:sp>
        <p:nvSpPr>
          <p:cNvPr id="4" name="Shape 1"/>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5" name="Image 1" descr="/mnt/data/extracted_assets/slide1_pic2.png"/>
          <p:cNvPicPr>
            <a:picLocks noChangeAspect="1"/>
          </p:cNvPicPr>
          <p:nvPr/>
        </p:nvPicPr>
        <p:blipFill>
          <a:blip r:embed="rId4"/>
          <a:stretch>
            <a:fillRect/>
          </a:stretch>
        </p:blipFill>
        <p:spPr>
          <a:xfrm>
            <a:off x="538921" y="182880"/>
            <a:ext cx="376055" cy="420624"/>
          </a:xfrm>
          <a:prstGeom prst="rect">
            <a:avLst/>
          </a:prstGeom>
        </p:spPr>
      </p:pic>
      <p:sp>
        <p:nvSpPr>
          <p:cNvPr id="6" name="Text 2"/>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7" name="Text 3"/>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8" name="Shape 4"/>
          <p:cNvSpPr/>
          <p:nvPr/>
        </p:nvSpPr>
        <p:spPr>
          <a:xfrm>
            <a:off x="603504" y="1517904"/>
            <a:ext cx="3054096" cy="274320"/>
          </a:xfrm>
          <a:prstGeom prst="roundRect">
            <a:avLst>
              <a:gd name="adj" fmla="val 40000"/>
            </a:avLst>
          </a:prstGeom>
          <a:solidFill>
            <a:srgbClr val="DCEFF5"/>
          </a:solidFill>
          <a:ln w="12700">
            <a:solidFill>
              <a:srgbClr val="DCEFF5">
                <a:alpha val="0"/>
              </a:srgbClr>
            </a:solidFill>
            <a:prstDash val="solid"/>
          </a:ln>
        </p:spPr>
        <p:txBody>
          <a:bodyPr/>
          <a:lstStyle/>
          <a:p>
            <a:endParaRPr lang="fr-CA"/>
          </a:p>
        </p:txBody>
      </p:sp>
      <p:sp>
        <p:nvSpPr>
          <p:cNvPr id="9" name="Text 5"/>
          <p:cNvSpPr/>
          <p:nvPr/>
        </p:nvSpPr>
        <p:spPr>
          <a:xfrm>
            <a:off x="694944" y="1549908"/>
            <a:ext cx="2871216" cy="210312"/>
          </a:xfrm>
          <a:prstGeom prst="rect">
            <a:avLst/>
          </a:prstGeom>
          <a:noFill/>
          <a:ln/>
        </p:spPr>
        <p:txBody>
          <a:bodyPr wrap="square" lIns="0" tIns="0" rIns="0" bIns="0" rtlCol="0" anchor="ctr"/>
          <a:lstStyle/>
          <a:p>
            <a:pPr marL="0" indent="0" algn="ctr">
              <a:buNone/>
            </a:pPr>
            <a:r>
              <a:rPr lang="en-US" sz="1050" b="1" dirty="0">
                <a:solidFill>
                  <a:srgbClr val="176E78"/>
                </a:solidFill>
                <a:latin typeface="Arial" pitchFamily="34" charset="0"/>
                <a:ea typeface="Arial" pitchFamily="34" charset="-122"/>
                <a:cs typeface="Arial" pitchFamily="34" charset="-120"/>
              </a:rPr>
              <a:t>RENCONTRE DES PARENTS</a:t>
            </a:r>
            <a:endParaRPr lang="en-US" sz="1050" dirty="0"/>
          </a:p>
        </p:txBody>
      </p:sp>
      <p:sp>
        <p:nvSpPr>
          <p:cNvPr id="10" name="Text 6"/>
          <p:cNvSpPr/>
          <p:nvPr/>
        </p:nvSpPr>
        <p:spPr>
          <a:xfrm>
            <a:off x="585216" y="2084832"/>
            <a:ext cx="5486400" cy="1536192"/>
          </a:xfrm>
          <a:prstGeom prst="rect">
            <a:avLst/>
          </a:prstGeom>
          <a:noFill/>
          <a:ln/>
        </p:spPr>
        <p:txBody>
          <a:bodyPr wrap="square" lIns="0" tIns="0" rIns="0" bIns="0" rtlCol="0" anchor="t"/>
          <a:lstStyle/>
          <a:p>
            <a:pPr marL="0" indent="0">
              <a:buNone/>
            </a:pPr>
            <a:r>
              <a:rPr lang="en-US" sz="5100" b="1" dirty="0">
                <a:solidFill>
                  <a:srgbClr val="15374B"/>
                </a:solidFill>
                <a:latin typeface="Arial" pitchFamily="34" charset="0"/>
                <a:ea typeface="Arial" pitchFamily="34" charset="-122"/>
                <a:cs typeface="Arial" pitchFamily="34" charset="-120"/>
              </a:rPr>
              <a:t>Patinage</a:t>
            </a:r>
            <a:endParaRPr lang="en-US" sz="5100" dirty="0"/>
          </a:p>
          <a:p>
            <a:pPr marL="0" indent="0">
              <a:buNone/>
            </a:pPr>
            <a:r>
              <a:rPr lang="en-US" sz="5100" b="1" dirty="0">
                <a:solidFill>
                  <a:srgbClr val="15374B"/>
                </a:solidFill>
                <a:latin typeface="Arial" pitchFamily="34" charset="0"/>
                <a:ea typeface="Arial" pitchFamily="34" charset="-122"/>
                <a:cs typeface="Arial" pitchFamily="34" charset="-120"/>
              </a:rPr>
              <a:t>Plus</a:t>
            </a:r>
            <a:endParaRPr lang="en-US" sz="5100" dirty="0"/>
          </a:p>
        </p:txBody>
      </p:sp>
      <p:sp>
        <p:nvSpPr>
          <p:cNvPr id="11" name="Text 7"/>
          <p:cNvSpPr/>
          <p:nvPr/>
        </p:nvSpPr>
        <p:spPr>
          <a:xfrm>
            <a:off x="612648" y="3913632"/>
            <a:ext cx="5394960" cy="786384"/>
          </a:xfrm>
          <a:prstGeom prst="rect">
            <a:avLst/>
          </a:prstGeom>
          <a:noFill/>
          <a:ln/>
        </p:spPr>
        <p:txBody>
          <a:bodyPr wrap="square" lIns="0" tIns="0" rIns="0" bIns="0" rtlCol="0" anchor="t"/>
          <a:lstStyle/>
          <a:p>
            <a:pPr marL="0" indent="0">
              <a:buNone/>
            </a:pPr>
            <a:r>
              <a:rPr lang="en-US" sz="2400" b="1" dirty="0">
                <a:solidFill>
                  <a:srgbClr val="176E78"/>
                </a:solidFill>
                <a:latin typeface="Arial" pitchFamily="34" charset="0"/>
                <a:ea typeface="Arial" pitchFamily="34" charset="-122"/>
                <a:cs typeface="Arial" pitchFamily="34" charset="-120"/>
              </a:rPr>
              <a:t>Apprendre. Progresser.</a:t>
            </a:r>
            <a:endParaRPr lang="en-US" sz="2400" dirty="0"/>
          </a:p>
          <a:p>
            <a:pPr marL="0" indent="0">
              <a:buNone/>
            </a:pPr>
            <a:r>
              <a:rPr lang="en-US" sz="2400" b="1" dirty="0">
                <a:solidFill>
                  <a:srgbClr val="176E78"/>
                </a:solidFill>
                <a:latin typeface="Arial" pitchFamily="34" charset="0"/>
                <a:ea typeface="Arial" pitchFamily="34" charset="-122"/>
                <a:cs typeface="Arial" pitchFamily="34" charset="-120"/>
              </a:rPr>
              <a:t>S’amuser.</a:t>
            </a:r>
            <a:endParaRPr lang="en-US" sz="2400" dirty="0"/>
          </a:p>
        </p:txBody>
      </p:sp>
      <p:sp>
        <p:nvSpPr>
          <p:cNvPr id="12" name="Shape 8"/>
          <p:cNvSpPr/>
          <p:nvPr/>
        </p:nvSpPr>
        <p:spPr>
          <a:xfrm>
            <a:off x="621792" y="5029200"/>
            <a:ext cx="1252728" cy="0"/>
          </a:xfrm>
          <a:prstGeom prst="line">
            <a:avLst/>
          </a:prstGeom>
          <a:noFill/>
          <a:ln w="38100">
            <a:solidFill>
              <a:srgbClr val="C41230"/>
            </a:solidFill>
            <a:prstDash val="solid"/>
            <a:headEnd type="none"/>
            <a:tailEnd type="none"/>
          </a:ln>
        </p:spPr>
        <p:txBody>
          <a:bodyPr/>
          <a:lstStyle/>
          <a:p>
            <a:endParaRPr lang="fr-CA"/>
          </a:p>
        </p:txBody>
      </p:sp>
      <p:sp>
        <p:nvSpPr>
          <p:cNvPr id="13" name="Text 9"/>
          <p:cNvSpPr/>
          <p:nvPr/>
        </p:nvSpPr>
        <p:spPr>
          <a:xfrm>
            <a:off x="612648" y="5303520"/>
            <a:ext cx="5029200" cy="329184"/>
          </a:xfrm>
          <a:prstGeom prst="rect">
            <a:avLst/>
          </a:prstGeom>
          <a:noFill/>
          <a:ln/>
        </p:spPr>
        <p:txBody>
          <a:bodyPr wrap="square" lIns="0" tIns="0" rIns="0" bIns="0" rtlCol="0" anchor="ctr"/>
          <a:lstStyle/>
          <a:p>
            <a:pPr marL="0" indent="0">
              <a:buNone/>
            </a:pPr>
            <a:r>
              <a:rPr lang="en-US" sz="1800" b="1" kern="0" spc="100" dirty="0">
                <a:solidFill>
                  <a:srgbClr val="15374B"/>
                </a:solidFill>
                <a:latin typeface="Arial" pitchFamily="34" charset="0"/>
                <a:ea typeface="Arial" pitchFamily="34" charset="-122"/>
                <a:cs typeface="Arial" pitchFamily="34" charset="-120"/>
              </a:rPr>
              <a:t>SAISON 2026–2027</a:t>
            </a:r>
            <a:endParaRPr lang="en-US" sz="1800" dirty="0"/>
          </a:p>
        </p:txBody>
      </p:sp>
      <p:sp>
        <p:nvSpPr>
          <p:cNvPr id="14" name="Text 10"/>
          <p:cNvSpPr/>
          <p:nvPr/>
        </p:nvSpPr>
        <p:spPr>
          <a:xfrm>
            <a:off x="621792" y="5852160"/>
            <a:ext cx="5184648" cy="356616"/>
          </a:xfrm>
          <a:prstGeom prst="rect">
            <a:avLst/>
          </a:prstGeom>
          <a:noFill/>
          <a:ln/>
        </p:spPr>
        <p:txBody>
          <a:bodyPr wrap="square" lIns="0" tIns="0" rIns="0" bIns="0" rtlCol="0" anchor="ctr"/>
          <a:lstStyle/>
          <a:p>
            <a:pPr marL="0" indent="0">
              <a:buNone/>
            </a:pPr>
            <a:r>
              <a:rPr lang="en-US" sz="1350" dirty="0">
                <a:solidFill>
                  <a:srgbClr val="657D88"/>
                </a:solidFill>
                <a:latin typeface="Arial" pitchFamily="34" charset="0"/>
                <a:ea typeface="Arial" pitchFamily="34" charset="-122"/>
                <a:cs typeface="Arial" pitchFamily="34" charset="-120"/>
              </a:rPr>
              <a:t>Équipe · Équipement · Cheminement · Vie de club</a:t>
            </a:r>
            <a:endParaRPr lang="en-US" sz="1350" dirty="0"/>
          </a:p>
        </p:txBody>
      </p:sp>
      <p:sp>
        <p:nvSpPr>
          <p:cNvPr id="15" name="Shape 11"/>
          <p:cNvSpPr/>
          <p:nvPr/>
        </p:nvSpPr>
        <p:spPr>
          <a:xfrm>
            <a:off x="8860536" y="6519672"/>
            <a:ext cx="3172968" cy="219456"/>
          </a:xfrm>
          <a:prstGeom prst="rect">
            <a:avLst/>
          </a:prstGeom>
          <a:solidFill>
            <a:srgbClr val="15374B">
              <a:alpha val="75000"/>
            </a:srgbClr>
          </a:solidFill>
          <a:ln w="12700">
            <a:solidFill>
              <a:srgbClr val="15374B">
                <a:alpha val="0"/>
              </a:srgbClr>
            </a:solidFill>
            <a:prstDash val="solid"/>
          </a:ln>
        </p:spPr>
        <p:txBody>
          <a:bodyPr/>
          <a:lstStyle/>
          <a:p>
            <a:endParaRPr lang="fr-CA"/>
          </a:p>
        </p:txBody>
      </p:sp>
      <p:sp>
        <p:nvSpPr>
          <p:cNvPr id="16" name="Text 12"/>
          <p:cNvSpPr/>
          <p:nvPr/>
        </p:nvSpPr>
        <p:spPr>
          <a:xfrm>
            <a:off x="9052560" y="6547104"/>
            <a:ext cx="2788920" cy="137160"/>
          </a:xfrm>
          <a:prstGeom prst="rect">
            <a:avLst/>
          </a:prstGeom>
          <a:noFill/>
          <a:ln/>
        </p:spPr>
        <p:txBody>
          <a:bodyPr wrap="square" lIns="0" tIns="0" rIns="0" bIns="0" rtlCol="0" anchor="ctr"/>
          <a:lstStyle/>
          <a:p>
            <a:pPr marL="0" indent="0" algn="r">
              <a:buNone/>
            </a:pPr>
            <a:r>
              <a:rPr lang="en-US" sz="850" dirty="0">
                <a:solidFill>
                  <a:srgbClr val="FFFFFF"/>
                </a:solidFill>
                <a:latin typeface="Arial" pitchFamily="34" charset="0"/>
                <a:ea typeface="Arial" pitchFamily="34" charset="-122"/>
                <a:cs typeface="Arial" pitchFamily="34" charset="-120"/>
              </a:rPr>
              <a:t>Visuel d’illustration</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VOS REPÈRES</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Tout ce qu’il faut pour bien commencer</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Six repères pour accompagner votre enfant pendant la saison.</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02</a:t>
            </a:r>
            <a:endParaRPr lang="en-US" sz="1100" dirty="0"/>
          </a:p>
        </p:txBody>
      </p:sp>
      <p:sp>
        <p:nvSpPr>
          <p:cNvPr id="14" name="Shape 11"/>
          <p:cNvSpPr/>
          <p:nvPr/>
        </p:nvSpPr>
        <p:spPr>
          <a:xfrm>
            <a:off x="557784" y="2011680"/>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40664" y="2176272"/>
            <a:ext cx="475488" cy="475488"/>
          </a:xfrm>
          <a:prstGeom prst="ellipse">
            <a:avLst/>
          </a:prstGeom>
          <a:solidFill>
            <a:srgbClr val="DCEFF5"/>
          </a:solidFill>
          <a:ln w="12700">
            <a:solidFill>
              <a:srgbClr val="DCEFF5">
                <a:alpha val="0"/>
              </a:srgbClr>
            </a:solidFill>
            <a:prstDash val="solid"/>
          </a:ln>
        </p:spPr>
        <p:txBody>
          <a:bodyPr/>
          <a:lstStyle/>
          <a:p>
            <a:endParaRPr lang="fr-CA"/>
          </a:p>
        </p:txBody>
      </p:sp>
      <p:pic>
        <p:nvPicPr>
          <p:cNvPr id="16" name="Image 1" descr="/mnt/data/v2_work/assets/faUsers_176E78.png"/>
          <p:cNvPicPr>
            <a:picLocks noChangeAspect="1"/>
          </p:cNvPicPr>
          <p:nvPr/>
        </p:nvPicPr>
        <p:blipFill>
          <a:blip r:embed="rId4"/>
          <a:stretch>
            <a:fillRect/>
          </a:stretch>
        </p:blipFill>
        <p:spPr>
          <a:xfrm>
            <a:off x="854964" y="2290572"/>
            <a:ext cx="246888" cy="246888"/>
          </a:xfrm>
          <a:prstGeom prst="rect">
            <a:avLst/>
          </a:prstGeom>
        </p:spPr>
      </p:pic>
      <p:sp>
        <p:nvSpPr>
          <p:cNvPr id="17" name="Text 13"/>
          <p:cNvSpPr/>
          <p:nvPr/>
        </p:nvSpPr>
        <p:spPr>
          <a:xfrm>
            <a:off x="3502152" y="2231136"/>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01</a:t>
            </a:r>
            <a:endParaRPr lang="en-US" sz="1200" dirty="0"/>
          </a:p>
        </p:txBody>
      </p:sp>
      <p:sp>
        <p:nvSpPr>
          <p:cNvPr id="18" name="Text 14"/>
          <p:cNvSpPr/>
          <p:nvPr/>
        </p:nvSpPr>
        <p:spPr>
          <a:xfrm>
            <a:off x="758952" y="2825496"/>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L’équipe et les cours</a:t>
            </a:r>
            <a:endParaRPr lang="en-US" sz="1900" dirty="0"/>
          </a:p>
        </p:txBody>
      </p:sp>
      <p:sp>
        <p:nvSpPr>
          <p:cNvPr id="19" name="Text 15"/>
          <p:cNvSpPr/>
          <p:nvPr/>
        </p:nvSpPr>
        <p:spPr>
          <a:xfrm>
            <a:off x="758952" y="3191256"/>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Qui accompagne votre enfant et comment se déroule une séance.</a:t>
            </a:r>
            <a:endParaRPr lang="en-US" sz="1450" dirty="0"/>
          </a:p>
        </p:txBody>
      </p:sp>
      <p:sp>
        <p:nvSpPr>
          <p:cNvPr id="20" name="Shape 16"/>
          <p:cNvSpPr/>
          <p:nvPr/>
        </p:nvSpPr>
        <p:spPr>
          <a:xfrm>
            <a:off x="4334256" y="2011680"/>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21" name="Shape 17"/>
          <p:cNvSpPr/>
          <p:nvPr/>
        </p:nvSpPr>
        <p:spPr>
          <a:xfrm>
            <a:off x="4517136" y="2176272"/>
            <a:ext cx="475488" cy="475488"/>
          </a:xfrm>
          <a:prstGeom prst="ellipse">
            <a:avLst/>
          </a:prstGeom>
          <a:solidFill>
            <a:srgbClr val="FBEAEF"/>
          </a:solidFill>
          <a:ln w="12700">
            <a:solidFill>
              <a:srgbClr val="FBEAEF">
                <a:alpha val="0"/>
              </a:srgbClr>
            </a:solidFill>
            <a:prstDash val="solid"/>
          </a:ln>
        </p:spPr>
        <p:txBody>
          <a:bodyPr/>
          <a:lstStyle/>
          <a:p>
            <a:endParaRPr lang="fr-CA"/>
          </a:p>
        </p:txBody>
      </p:sp>
      <p:pic>
        <p:nvPicPr>
          <p:cNvPr id="22" name="Image 2" descr="/mnt/data/v2_work/assets/faShieldHalved_C41230.png"/>
          <p:cNvPicPr>
            <a:picLocks noChangeAspect="1"/>
          </p:cNvPicPr>
          <p:nvPr/>
        </p:nvPicPr>
        <p:blipFill>
          <a:blip r:embed="rId5"/>
          <a:stretch>
            <a:fillRect/>
          </a:stretch>
        </p:blipFill>
        <p:spPr>
          <a:xfrm>
            <a:off x="4631436" y="2290572"/>
            <a:ext cx="246888" cy="246888"/>
          </a:xfrm>
          <a:prstGeom prst="rect">
            <a:avLst/>
          </a:prstGeom>
        </p:spPr>
      </p:pic>
      <p:sp>
        <p:nvSpPr>
          <p:cNvPr id="23" name="Text 18"/>
          <p:cNvSpPr/>
          <p:nvPr/>
        </p:nvSpPr>
        <p:spPr>
          <a:xfrm>
            <a:off x="7278624" y="2231136"/>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02</a:t>
            </a:r>
            <a:endParaRPr lang="en-US" sz="1200" dirty="0"/>
          </a:p>
        </p:txBody>
      </p:sp>
      <p:sp>
        <p:nvSpPr>
          <p:cNvPr id="24" name="Text 19"/>
          <p:cNvSpPr/>
          <p:nvPr/>
        </p:nvSpPr>
        <p:spPr>
          <a:xfrm>
            <a:off x="4535424" y="2825496"/>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Le bon équipement</a:t>
            </a:r>
            <a:endParaRPr lang="en-US" sz="1900" dirty="0"/>
          </a:p>
        </p:txBody>
      </p:sp>
      <p:sp>
        <p:nvSpPr>
          <p:cNvPr id="25" name="Text 20"/>
          <p:cNvSpPr/>
          <p:nvPr/>
        </p:nvSpPr>
        <p:spPr>
          <a:xfrm>
            <a:off x="4535424" y="3191256"/>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Patins, casque, vêtements et laçage : les bons réflexes.</a:t>
            </a:r>
            <a:endParaRPr lang="en-US" sz="1450" dirty="0"/>
          </a:p>
        </p:txBody>
      </p:sp>
      <p:sp>
        <p:nvSpPr>
          <p:cNvPr id="26" name="Shape 21"/>
          <p:cNvSpPr/>
          <p:nvPr/>
        </p:nvSpPr>
        <p:spPr>
          <a:xfrm>
            <a:off x="8110728" y="2011680"/>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27" name="Shape 22"/>
          <p:cNvSpPr/>
          <p:nvPr/>
        </p:nvSpPr>
        <p:spPr>
          <a:xfrm>
            <a:off x="8293608" y="2176272"/>
            <a:ext cx="475488" cy="475488"/>
          </a:xfrm>
          <a:prstGeom prst="ellipse">
            <a:avLst/>
          </a:prstGeom>
          <a:solidFill>
            <a:srgbClr val="EFEDF8"/>
          </a:solidFill>
          <a:ln w="12700">
            <a:solidFill>
              <a:srgbClr val="EFEDF8">
                <a:alpha val="0"/>
              </a:srgbClr>
            </a:solidFill>
            <a:prstDash val="solid"/>
          </a:ln>
        </p:spPr>
        <p:txBody>
          <a:bodyPr/>
          <a:lstStyle/>
          <a:p>
            <a:endParaRPr lang="fr-CA"/>
          </a:p>
        </p:txBody>
      </p:sp>
      <p:pic>
        <p:nvPicPr>
          <p:cNvPr id="28" name="Image 3" descr="/mnt/data/v2_work/assets/faMedal_7061A6.png"/>
          <p:cNvPicPr>
            <a:picLocks noChangeAspect="1"/>
          </p:cNvPicPr>
          <p:nvPr/>
        </p:nvPicPr>
        <p:blipFill>
          <a:blip r:embed="rId6"/>
          <a:stretch>
            <a:fillRect/>
          </a:stretch>
        </p:blipFill>
        <p:spPr>
          <a:xfrm>
            <a:off x="8407908" y="2290572"/>
            <a:ext cx="246888" cy="246888"/>
          </a:xfrm>
          <a:prstGeom prst="rect">
            <a:avLst/>
          </a:prstGeom>
        </p:spPr>
      </p:pic>
      <p:sp>
        <p:nvSpPr>
          <p:cNvPr id="29" name="Text 23"/>
          <p:cNvSpPr/>
          <p:nvPr/>
        </p:nvSpPr>
        <p:spPr>
          <a:xfrm>
            <a:off x="11055096" y="2231136"/>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03</a:t>
            </a:r>
            <a:endParaRPr lang="en-US" sz="1200" dirty="0"/>
          </a:p>
        </p:txBody>
      </p:sp>
      <p:sp>
        <p:nvSpPr>
          <p:cNvPr id="30" name="Text 24"/>
          <p:cNvSpPr/>
          <p:nvPr/>
        </p:nvSpPr>
        <p:spPr>
          <a:xfrm>
            <a:off x="8311896" y="2825496"/>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Les progrès</a:t>
            </a:r>
            <a:endParaRPr lang="en-US" sz="1900" dirty="0"/>
          </a:p>
        </p:txBody>
      </p:sp>
      <p:sp>
        <p:nvSpPr>
          <p:cNvPr id="31" name="Text 25"/>
          <p:cNvSpPr/>
          <p:nvPr/>
        </p:nvSpPr>
        <p:spPr>
          <a:xfrm>
            <a:off x="8311896" y="3191256"/>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Évaluations, rubans et écussons, au rythme de chaque patineur.</a:t>
            </a:r>
            <a:endParaRPr lang="en-US" sz="1450" dirty="0"/>
          </a:p>
        </p:txBody>
      </p:sp>
      <p:sp>
        <p:nvSpPr>
          <p:cNvPr id="32" name="Shape 26"/>
          <p:cNvSpPr/>
          <p:nvPr/>
        </p:nvSpPr>
        <p:spPr>
          <a:xfrm>
            <a:off x="557784" y="3986784"/>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33" name="Shape 27"/>
          <p:cNvSpPr/>
          <p:nvPr/>
        </p:nvSpPr>
        <p:spPr>
          <a:xfrm>
            <a:off x="740664" y="4151376"/>
            <a:ext cx="475488" cy="475488"/>
          </a:xfrm>
          <a:prstGeom prst="ellipse">
            <a:avLst/>
          </a:prstGeom>
          <a:solidFill>
            <a:srgbClr val="DCEFF5"/>
          </a:solidFill>
          <a:ln w="12700">
            <a:solidFill>
              <a:srgbClr val="DCEFF5">
                <a:alpha val="0"/>
              </a:srgbClr>
            </a:solidFill>
            <a:prstDash val="solid"/>
          </a:ln>
        </p:spPr>
        <p:txBody>
          <a:bodyPr/>
          <a:lstStyle/>
          <a:p>
            <a:endParaRPr lang="fr-CA"/>
          </a:p>
        </p:txBody>
      </p:sp>
      <p:pic>
        <p:nvPicPr>
          <p:cNvPr id="34" name="Image 4" descr="/mnt/data/v2_work/assets/faGraduationCap_176E78.png"/>
          <p:cNvPicPr>
            <a:picLocks noChangeAspect="1"/>
          </p:cNvPicPr>
          <p:nvPr/>
        </p:nvPicPr>
        <p:blipFill>
          <a:blip r:embed="rId7"/>
          <a:stretch>
            <a:fillRect/>
          </a:stretch>
        </p:blipFill>
        <p:spPr>
          <a:xfrm>
            <a:off x="854964" y="4265676"/>
            <a:ext cx="246888" cy="246888"/>
          </a:xfrm>
          <a:prstGeom prst="rect">
            <a:avLst/>
          </a:prstGeom>
        </p:spPr>
      </p:pic>
      <p:sp>
        <p:nvSpPr>
          <p:cNvPr id="35" name="Text 28"/>
          <p:cNvSpPr/>
          <p:nvPr/>
        </p:nvSpPr>
        <p:spPr>
          <a:xfrm>
            <a:off x="3502152" y="4206240"/>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04</a:t>
            </a:r>
            <a:endParaRPr lang="en-US" sz="1200" dirty="0"/>
          </a:p>
        </p:txBody>
      </p:sp>
      <p:sp>
        <p:nvSpPr>
          <p:cNvPr id="36" name="Text 29"/>
          <p:cNvSpPr/>
          <p:nvPr/>
        </p:nvSpPr>
        <p:spPr>
          <a:xfrm>
            <a:off x="758952" y="4800600"/>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Le cheminement</a:t>
            </a:r>
            <a:endParaRPr lang="en-US" sz="1900" dirty="0"/>
          </a:p>
        </p:txBody>
      </p:sp>
      <p:sp>
        <p:nvSpPr>
          <p:cNvPr id="37" name="Text 30"/>
          <p:cNvSpPr/>
          <p:nvPr/>
        </p:nvSpPr>
        <p:spPr>
          <a:xfrm>
            <a:off x="758952" y="5166360"/>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DLT, STAR, PP Élite, cours privés et patinage synchronisé.</a:t>
            </a:r>
            <a:endParaRPr lang="en-US" sz="1450" dirty="0"/>
          </a:p>
        </p:txBody>
      </p:sp>
      <p:sp>
        <p:nvSpPr>
          <p:cNvPr id="38" name="Shape 31"/>
          <p:cNvSpPr/>
          <p:nvPr/>
        </p:nvSpPr>
        <p:spPr>
          <a:xfrm>
            <a:off x="4334256" y="3986784"/>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39" name="Shape 32"/>
          <p:cNvSpPr/>
          <p:nvPr/>
        </p:nvSpPr>
        <p:spPr>
          <a:xfrm>
            <a:off x="4517136" y="4151376"/>
            <a:ext cx="475488" cy="475488"/>
          </a:xfrm>
          <a:prstGeom prst="ellipse">
            <a:avLst/>
          </a:prstGeom>
          <a:solidFill>
            <a:srgbClr val="FCF2DE"/>
          </a:solidFill>
          <a:ln w="12700">
            <a:solidFill>
              <a:srgbClr val="FCF2DE">
                <a:alpha val="0"/>
              </a:srgbClr>
            </a:solidFill>
            <a:prstDash val="solid"/>
          </a:ln>
        </p:spPr>
        <p:txBody>
          <a:bodyPr/>
          <a:lstStyle/>
          <a:p>
            <a:endParaRPr lang="fr-CA"/>
          </a:p>
        </p:txBody>
      </p:sp>
      <p:pic>
        <p:nvPicPr>
          <p:cNvPr id="40" name="Image 5" descr="/mnt/data/v2_work/assets/faCalendarDays_C06B17.png"/>
          <p:cNvPicPr>
            <a:picLocks noChangeAspect="1"/>
          </p:cNvPicPr>
          <p:nvPr/>
        </p:nvPicPr>
        <p:blipFill>
          <a:blip r:embed="rId8"/>
          <a:stretch>
            <a:fillRect/>
          </a:stretch>
        </p:blipFill>
        <p:spPr>
          <a:xfrm>
            <a:off x="4631436" y="4265676"/>
            <a:ext cx="246888" cy="246888"/>
          </a:xfrm>
          <a:prstGeom prst="rect">
            <a:avLst/>
          </a:prstGeom>
        </p:spPr>
      </p:pic>
      <p:sp>
        <p:nvSpPr>
          <p:cNvPr id="41" name="Text 33"/>
          <p:cNvSpPr/>
          <p:nvPr/>
        </p:nvSpPr>
        <p:spPr>
          <a:xfrm>
            <a:off x="7278624" y="4206240"/>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05</a:t>
            </a:r>
            <a:endParaRPr lang="en-US" sz="1200" dirty="0"/>
          </a:p>
        </p:txBody>
      </p:sp>
      <p:sp>
        <p:nvSpPr>
          <p:cNvPr id="42" name="Text 34"/>
          <p:cNvSpPr/>
          <p:nvPr/>
        </p:nvSpPr>
        <p:spPr>
          <a:xfrm>
            <a:off x="4535424" y="4800600"/>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La vie de club</a:t>
            </a:r>
            <a:endParaRPr lang="en-US" sz="1900" dirty="0"/>
          </a:p>
        </p:txBody>
      </p:sp>
      <p:sp>
        <p:nvSpPr>
          <p:cNvPr id="43" name="Text 35"/>
          <p:cNvSpPr/>
          <p:nvPr/>
        </p:nvSpPr>
        <p:spPr>
          <a:xfrm>
            <a:off x="4535424" y="5166360"/>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Thématiques, photos de groupe, festival amical et revue sur glace.</a:t>
            </a:r>
            <a:endParaRPr lang="en-US" sz="1450" dirty="0"/>
          </a:p>
        </p:txBody>
      </p:sp>
      <p:sp>
        <p:nvSpPr>
          <p:cNvPr id="44" name="Shape 36"/>
          <p:cNvSpPr/>
          <p:nvPr/>
        </p:nvSpPr>
        <p:spPr>
          <a:xfrm>
            <a:off x="8110728" y="3986784"/>
            <a:ext cx="3621024" cy="1783080"/>
          </a:xfrm>
          <a:prstGeom prst="roundRect">
            <a:avLst>
              <a:gd name="adj" fmla="val 6154"/>
            </a:avLst>
          </a:prstGeom>
          <a:solidFill>
            <a:srgbClr val="FFFFFF"/>
          </a:solidFill>
          <a:ln w="12700">
            <a:solidFill>
              <a:srgbClr val="FFFFFF">
                <a:alpha val="0"/>
              </a:srgbClr>
            </a:solidFill>
            <a:prstDash val="solid"/>
          </a:ln>
        </p:spPr>
        <p:txBody>
          <a:bodyPr/>
          <a:lstStyle/>
          <a:p>
            <a:endParaRPr lang="fr-CA"/>
          </a:p>
        </p:txBody>
      </p:sp>
      <p:sp>
        <p:nvSpPr>
          <p:cNvPr id="45" name="Shape 37"/>
          <p:cNvSpPr/>
          <p:nvPr/>
        </p:nvSpPr>
        <p:spPr>
          <a:xfrm>
            <a:off x="8293608" y="4151376"/>
            <a:ext cx="475488" cy="475488"/>
          </a:xfrm>
          <a:prstGeom prst="ellipse">
            <a:avLst/>
          </a:prstGeom>
          <a:solidFill>
            <a:srgbClr val="FBEAEF"/>
          </a:solidFill>
          <a:ln w="12700">
            <a:solidFill>
              <a:srgbClr val="FBEAEF">
                <a:alpha val="0"/>
              </a:srgbClr>
            </a:solidFill>
            <a:prstDash val="solid"/>
          </a:ln>
        </p:spPr>
        <p:txBody>
          <a:bodyPr/>
          <a:lstStyle/>
          <a:p>
            <a:endParaRPr lang="fr-CA"/>
          </a:p>
        </p:txBody>
      </p:sp>
      <p:pic>
        <p:nvPicPr>
          <p:cNvPr id="46" name="Image 6" descr="/mnt/data/v2_work/assets/faEnvelope_C41230.png"/>
          <p:cNvPicPr>
            <a:picLocks noChangeAspect="1"/>
          </p:cNvPicPr>
          <p:nvPr/>
        </p:nvPicPr>
        <p:blipFill>
          <a:blip r:embed="rId9"/>
          <a:stretch>
            <a:fillRect/>
          </a:stretch>
        </p:blipFill>
        <p:spPr>
          <a:xfrm>
            <a:off x="8407908" y="4265676"/>
            <a:ext cx="246888" cy="246888"/>
          </a:xfrm>
          <a:prstGeom prst="rect">
            <a:avLst/>
          </a:prstGeom>
        </p:spPr>
      </p:pic>
      <p:sp>
        <p:nvSpPr>
          <p:cNvPr id="47" name="Text 38"/>
          <p:cNvSpPr/>
          <p:nvPr/>
        </p:nvSpPr>
        <p:spPr>
          <a:xfrm>
            <a:off x="11055096" y="4206240"/>
            <a:ext cx="411480" cy="237744"/>
          </a:xfrm>
          <a:prstGeom prst="rect">
            <a:avLst/>
          </a:prstGeom>
          <a:noFill/>
          <a:ln/>
        </p:spPr>
        <p:txBody>
          <a:bodyPr wrap="square" lIns="0" tIns="0" rIns="0" bIns="0" rtlCol="0" anchor="ctr"/>
          <a:lstStyle/>
          <a:p>
            <a:pPr marL="0" indent="0" algn="r">
              <a:buNone/>
            </a:pPr>
            <a:r>
              <a:rPr lang="en-US" sz="1200" b="1" dirty="0">
                <a:solidFill>
                  <a:srgbClr val="657D88"/>
                </a:solidFill>
                <a:latin typeface="Arial" pitchFamily="34" charset="0"/>
                <a:ea typeface="Arial" pitchFamily="34" charset="-122"/>
                <a:cs typeface="Arial" pitchFamily="34" charset="-120"/>
              </a:rPr>
              <a:t>06</a:t>
            </a:r>
            <a:endParaRPr lang="en-US" sz="1200" dirty="0"/>
          </a:p>
        </p:txBody>
      </p:sp>
      <p:sp>
        <p:nvSpPr>
          <p:cNvPr id="48" name="Text 39"/>
          <p:cNvSpPr/>
          <p:nvPr/>
        </p:nvSpPr>
        <p:spPr>
          <a:xfrm>
            <a:off x="8311896" y="4800600"/>
            <a:ext cx="3218688" cy="310896"/>
          </a:xfrm>
          <a:prstGeom prst="rect">
            <a:avLst/>
          </a:prstGeom>
          <a:noFill/>
          <a:ln/>
        </p:spPr>
        <p:txBody>
          <a:bodyPr wrap="square" lIns="0" tIns="0" rIns="0" bIns="0" rtlCol="0" anchor="ctr"/>
          <a:lstStyle/>
          <a:p>
            <a:pPr marL="0" indent="0">
              <a:buNone/>
            </a:pPr>
            <a:r>
              <a:rPr lang="en-US" sz="1900" b="1" dirty="0">
                <a:solidFill>
                  <a:srgbClr val="15374B"/>
                </a:solidFill>
                <a:latin typeface="Arial" pitchFamily="34" charset="0"/>
                <a:ea typeface="Arial" pitchFamily="34" charset="-122"/>
                <a:cs typeface="Arial" pitchFamily="34" charset="-120"/>
              </a:rPr>
              <a:t>Les communications</a:t>
            </a:r>
            <a:endParaRPr lang="en-US" sz="1900" dirty="0"/>
          </a:p>
        </p:txBody>
      </p:sp>
      <p:sp>
        <p:nvSpPr>
          <p:cNvPr id="49" name="Text 40"/>
          <p:cNvSpPr/>
          <p:nvPr/>
        </p:nvSpPr>
        <p:spPr>
          <a:xfrm>
            <a:off x="8311896" y="5166360"/>
            <a:ext cx="3218688" cy="420624"/>
          </a:xfrm>
          <a:prstGeom prst="rect">
            <a:avLst/>
          </a:prstGeom>
          <a:noFill/>
          <a:ln/>
        </p:spPr>
        <p:txBody>
          <a:bodyPr wrap="square" lIns="0" tIns="0" rIns="0" bIns="0" rtlCol="0" anchor="t"/>
          <a:lstStyle/>
          <a:p>
            <a:pPr marL="0" indent="0">
              <a:buNone/>
            </a:pPr>
            <a:r>
              <a:rPr lang="en-US" sz="1450" dirty="0">
                <a:solidFill>
                  <a:srgbClr val="657D88"/>
                </a:solidFill>
                <a:latin typeface="Arial" pitchFamily="34" charset="0"/>
                <a:ea typeface="Arial" pitchFamily="34" charset="-122"/>
                <a:cs typeface="Arial" pitchFamily="34" charset="-120"/>
              </a:rPr>
              <a:t>Où lire les avis importants et à qui poser vos questions.</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 PROGRAMME</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Patinage Plus : des bases pour tous les sports de glace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Des cours de groupe, six étapes et le plaisir de bouger.</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03</a:t>
            </a:r>
            <a:endParaRPr lang="en-US" sz="1100" dirty="0"/>
          </a:p>
        </p:txBody>
      </p:sp>
      <p:sp>
        <p:nvSpPr>
          <p:cNvPr id="14" name="Shape 11"/>
          <p:cNvSpPr/>
          <p:nvPr/>
        </p:nvSpPr>
        <p:spPr>
          <a:xfrm>
            <a:off x="576072" y="2011680"/>
            <a:ext cx="6007608" cy="1097280"/>
          </a:xfrm>
          <a:prstGeom prst="roundRect">
            <a:avLst>
              <a:gd name="adj" fmla="val 10000"/>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49808" y="2240280"/>
            <a:ext cx="502920" cy="502920"/>
          </a:xfrm>
          <a:prstGeom prst="ellipse">
            <a:avLst/>
          </a:prstGeom>
          <a:solidFill>
            <a:srgbClr val="DCEFF5"/>
          </a:solidFill>
          <a:ln w="12700">
            <a:solidFill>
              <a:srgbClr val="DCEFF5">
                <a:alpha val="0"/>
              </a:srgbClr>
            </a:solidFill>
            <a:prstDash val="solid"/>
          </a:ln>
        </p:spPr>
        <p:txBody>
          <a:bodyPr/>
          <a:lstStyle/>
          <a:p>
            <a:endParaRPr lang="fr-CA"/>
          </a:p>
        </p:txBody>
      </p:sp>
      <p:pic>
        <p:nvPicPr>
          <p:cNvPr id="16" name="Image 1" descr="/mnt/data/v2_work/assets/faPersonSkating_176E78.png"/>
          <p:cNvPicPr>
            <a:picLocks noChangeAspect="1"/>
          </p:cNvPicPr>
          <p:nvPr/>
        </p:nvPicPr>
        <p:blipFill>
          <a:blip r:embed="rId4"/>
          <a:stretch>
            <a:fillRect/>
          </a:stretch>
        </p:blipFill>
        <p:spPr>
          <a:xfrm>
            <a:off x="882396" y="2372868"/>
            <a:ext cx="237744" cy="237744"/>
          </a:xfrm>
          <a:prstGeom prst="rect">
            <a:avLst/>
          </a:prstGeom>
        </p:spPr>
      </p:pic>
      <p:sp>
        <p:nvSpPr>
          <p:cNvPr id="17" name="Text 13"/>
          <p:cNvSpPr/>
          <p:nvPr/>
        </p:nvSpPr>
        <p:spPr>
          <a:xfrm>
            <a:off x="1417320" y="2167128"/>
            <a:ext cx="4946904" cy="292608"/>
          </a:xfrm>
          <a:prstGeom prst="rect">
            <a:avLst/>
          </a:prstGeom>
          <a:noFill/>
          <a:ln/>
        </p:spPr>
        <p:txBody>
          <a:bodyPr wrap="square" lIns="0" tIns="0" rIns="0" bIns="0" rtlCol="0" anchor="ctr"/>
          <a:lstStyle/>
          <a:p>
            <a:pPr marL="0" indent="0">
              <a:buNone/>
            </a:pPr>
            <a:r>
              <a:rPr lang="en-US" sz="1980" b="1" dirty="0">
                <a:solidFill>
                  <a:srgbClr val="15374B"/>
                </a:solidFill>
                <a:latin typeface="Arial" pitchFamily="34" charset="0"/>
                <a:ea typeface="Arial" pitchFamily="34" charset="-122"/>
                <a:cs typeface="Arial" pitchFamily="34" charset="-120"/>
              </a:rPr>
              <a:t>Équilibre, maîtrise, agilité</a:t>
            </a:r>
            <a:endParaRPr lang="en-US" sz="1980" dirty="0"/>
          </a:p>
        </p:txBody>
      </p:sp>
      <p:sp>
        <p:nvSpPr>
          <p:cNvPr id="18" name="Text 14"/>
          <p:cNvSpPr/>
          <p:nvPr/>
        </p:nvSpPr>
        <p:spPr>
          <a:xfrm>
            <a:off x="1417320" y="2542032"/>
            <a:ext cx="4946904" cy="384048"/>
          </a:xfrm>
          <a:prstGeom prst="rect">
            <a:avLst/>
          </a:prstGeom>
          <a:noFill/>
          <a:ln/>
        </p:spPr>
        <p:txBody>
          <a:bodyPr wrap="square" lIns="0" tIns="0" rIns="0" bIns="0" rtlCol="0" anchor="t"/>
          <a:lstStyle/>
          <a:p>
            <a:pPr marL="0" indent="0">
              <a:buNone/>
            </a:pPr>
            <a:r>
              <a:rPr lang="en-US" sz="1620" dirty="0">
                <a:solidFill>
                  <a:srgbClr val="15374B"/>
                </a:solidFill>
                <a:latin typeface="Arial" pitchFamily="34" charset="0"/>
                <a:ea typeface="Arial" pitchFamily="34" charset="-122"/>
                <a:cs typeface="Arial" pitchFamily="34" charset="-120"/>
              </a:rPr>
              <a:t>Trois familles d’habiletés pour développer les bases du patinage.</a:t>
            </a:r>
            <a:endParaRPr lang="en-US" sz="1620" dirty="0"/>
          </a:p>
        </p:txBody>
      </p:sp>
      <p:sp>
        <p:nvSpPr>
          <p:cNvPr id="19" name="Shape 15"/>
          <p:cNvSpPr/>
          <p:nvPr/>
        </p:nvSpPr>
        <p:spPr>
          <a:xfrm>
            <a:off x="576072" y="3273552"/>
            <a:ext cx="6007608" cy="1097280"/>
          </a:xfrm>
          <a:prstGeom prst="roundRect">
            <a:avLst>
              <a:gd name="adj" fmla="val 10000"/>
            </a:avLst>
          </a:prstGeom>
          <a:solidFill>
            <a:srgbClr val="FFFFFF"/>
          </a:solidFill>
          <a:ln w="12700">
            <a:solidFill>
              <a:srgbClr val="FFFFFF">
                <a:alpha val="0"/>
              </a:srgbClr>
            </a:solidFill>
            <a:prstDash val="solid"/>
          </a:ln>
        </p:spPr>
        <p:txBody>
          <a:bodyPr/>
          <a:lstStyle/>
          <a:p>
            <a:endParaRPr lang="fr-CA"/>
          </a:p>
        </p:txBody>
      </p:sp>
      <p:sp>
        <p:nvSpPr>
          <p:cNvPr id="20" name="Shape 16"/>
          <p:cNvSpPr/>
          <p:nvPr/>
        </p:nvSpPr>
        <p:spPr>
          <a:xfrm>
            <a:off x="749808" y="3502152"/>
            <a:ext cx="502920" cy="502920"/>
          </a:xfrm>
          <a:prstGeom prst="ellipse">
            <a:avLst/>
          </a:prstGeom>
          <a:solidFill>
            <a:srgbClr val="DCEFF5"/>
          </a:solidFill>
          <a:ln w="12700">
            <a:solidFill>
              <a:srgbClr val="DCEFF5">
                <a:alpha val="0"/>
              </a:srgbClr>
            </a:solidFill>
            <a:prstDash val="solid"/>
          </a:ln>
        </p:spPr>
        <p:txBody>
          <a:bodyPr/>
          <a:lstStyle/>
          <a:p>
            <a:endParaRPr lang="fr-CA"/>
          </a:p>
        </p:txBody>
      </p:sp>
      <p:pic>
        <p:nvPicPr>
          <p:cNvPr id="21" name="Image 2" descr="/mnt/data/v2_work/assets/faUsers_176E78.png"/>
          <p:cNvPicPr>
            <a:picLocks noChangeAspect="1"/>
          </p:cNvPicPr>
          <p:nvPr/>
        </p:nvPicPr>
        <p:blipFill>
          <a:blip r:embed="rId5"/>
          <a:stretch>
            <a:fillRect/>
          </a:stretch>
        </p:blipFill>
        <p:spPr>
          <a:xfrm>
            <a:off x="882396" y="3634740"/>
            <a:ext cx="237744" cy="237744"/>
          </a:xfrm>
          <a:prstGeom prst="rect">
            <a:avLst/>
          </a:prstGeom>
        </p:spPr>
      </p:pic>
      <p:sp>
        <p:nvSpPr>
          <p:cNvPr id="22" name="Text 17"/>
          <p:cNvSpPr/>
          <p:nvPr/>
        </p:nvSpPr>
        <p:spPr>
          <a:xfrm>
            <a:off x="1417320" y="3429000"/>
            <a:ext cx="4946904" cy="292608"/>
          </a:xfrm>
          <a:prstGeom prst="rect">
            <a:avLst/>
          </a:prstGeom>
          <a:noFill/>
          <a:ln/>
        </p:spPr>
        <p:txBody>
          <a:bodyPr wrap="square" lIns="0" tIns="0" rIns="0" bIns="0" rtlCol="0" anchor="ctr"/>
          <a:lstStyle/>
          <a:p>
            <a:pPr marL="0" indent="0">
              <a:buNone/>
            </a:pPr>
            <a:r>
              <a:rPr lang="en-US" sz="1980" b="1" dirty="0">
                <a:solidFill>
                  <a:srgbClr val="15374B"/>
                </a:solidFill>
                <a:latin typeface="Arial" pitchFamily="34" charset="0"/>
                <a:ea typeface="Arial" pitchFamily="34" charset="-122"/>
                <a:cs typeface="Arial" pitchFamily="34" charset="-120"/>
              </a:rPr>
              <a:t>Une équipe formée</a:t>
            </a:r>
            <a:endParaRPr lang="en-US" sz="1980" dirty="0"/>
          </a:p>
        </p:txBody>
      </p:sp>
      <p:sp>
        <p:nvSpPr>
          <p:cNvPr id="23" name="Text 18"/>
          <p:cNvSpPr/>
          <p:nvPr/>
        </p:nvSpPr>
        <p:spPr>
          <a:xfrm>
            <a:off x="1417320" y="3803904"/>
            <a:ext cx="4946904" cy="384048"/>
          </a:xfrm>
          <a:prstGeom prst="rect">
            <a:avLst/>
          </a:prstGeom>
          <a:noFill/>
          <a:ln/>
        </p:spPr>
        <p:txBody>
          <a:bodyPr wrap="square" lIns="0" tIns="0" rIns="0" bIns="0" rtlCol="0" anchor="t"/>
          <a:lstStyle/>
          <a:p>
            <a:pPr marL="0" indent="0">
              <a:buNone/>
            </a:pPr>
            <a:r>
              <a:rPr lang="en-US" sz="1620" dirty="0">
                <a:solidFill>
                  <a:srgbClr val="15374B"/>
                </a:solidFill>
                <a:latin typeface="Arial" pitchFamily="34" charset="0"/>
                <a:ea typeface="Arial" pitchFamily="34" charset="-122"/>
                <a:cs typeface="Arial" pitchFamily="34" charset="-120"/>
              </a:rPr>
              <a:t>Des entraîneurs professionnels formés au PNCE, appuyés par des assistants de programme.</a:t>
            </a:r>
            <a:endParaRPr lang="en-US" sz="1620" dirty="0"/>
          </a:p>
        </p:txBody>
      </p:sp>
      <p:sp>
        <p:nvSpPr>
          <p:cNvPr id="24" name="Shape 19"/>
          <p:cNvSpPr/>
          <p:nvPr/>
        </p:nvSpPr>
        <p:spPr>
          <a:xfrm>
            <a:off x="576072" y="4535424"/>
            <a:ext cx="6007608" cy="1097280"/>
          </a:xfrm>
          <a:prstGeom prst="roundRect">
            <a:avLst>
              <a:gd name="adj" fmla="val 10000"/>
            </a:avLst>
          </a:prstGeom>
          <a:solidFill>
            <a:srgbClr val="FFFFFF"/>
          </a:solidFill>
          <a:ln w="12700">
            <a:solidFill>
              <a:srgbClr val="FFFFFF">
                <a:alpha val="0"/>
              </a:srgbClr>
            </a:solidFill>
            <a:prstDash val="solid"/>
          </a:ln>
        </p:spPr>
        <p:txBody>
          <a:bodyPr/>
          <a:lstStyle/>
          <a:p>
            <a:endParaRPr lang="fr-CA"/>
          </a:p>
        </p:txBody>
      </p:sp>
      <p:sp>
        <p:nvSpPr>
          <p:cNvPr id="25" name="Shape 20"/>
          <p:cNvSpPr/>
          <p:nvPr/>
        </p:nvSpPr>
        <p:spPr>
          <a:xfrm>
            <a:off x="749808" y="4764024"/>
            <a:ext cx="502920" cy="502920"/>
          </a:xfrm>
          <a:prstGeom prst="ellipse">
            <a:avLst/>
          </a:prstGeom>
          <a:solidFill>
            <a:srgbClr val="DCEFF5"/>
          </a:solidFill>
          <a:ln w="12700">
            <a:solidFill>
              <a:srgbClr val="DCEFF5">
                <a:alpha val="0"/>
              </a:srgbClr>
            </a:solidFill>
            <a:prstDash val="solid"/>
          </a:ln>
        </p:spPr>
        <p:txBody>
          <a:bodyPr/>
          <a:lstStyle/>
          <a:p>
            <a:endParaRPr lang="fr-CA"/>
          </a:p>
        </p:txBody>
      </p:sp>
      <p:pic>
        <p:nvPicPr>
          <p:cNvPr id="26" name="Image 3" descr="/mnt/data/v2_work/assets/faStar_176E78.png"/>
          <p:cNvPicPr>
            <a:picLocks noChangeAspect="1"/>
          </p:cNvPicPr>
          <p:nvPr/>
        </p:nvPicPr>
        <p:blipFill>
          <a:blip r:embed="rId6"/>
          <a:stretch>
            <a:fillRect/>
          </a:stretch>
        </p:blipFill>
        <p:spPr>
          <a:xfrm>
            <a:off x="882396" y="4896612"/>
            <a:ext cx="237744" cy="237744"/>
          </a:xfrm>
          <a:prstGeom prst="rect">
            <a:avLst/>
          </a:prstGeom>
        </p:spPr>
      </p:pic>
      <p:sp>
        <p:nvSpPr>
          <p:cNvPr id="27" name="Text 21"/>
          <p:cNvSpPr/>
          <p:nvPr/>
        </p:nvSpPr>
        <p:spPr>
          <a:xfrm>
            <a:off x="1417320" y="4690872"/>
            <a:ext cx="4946904" cy="292608"/>
          </a:xfrm>
          <a:prstGeom prst="rect">
            <a:avLst/>
          </a:prstGeom>
          <a:noFill/>
          <a:ln/>
        </p:spPr>
        <p:txBody>
          <a:bodyPr wrap="square" lIns="0" tIns="0" rIns="0" bIns="0" rtlCol="0" anchor="ctr"/>
          <a:lstStyle/>
          <a:p>
            <a:pPr marL="0" indent="0">
              <a:buNone/>
            </a:pPr>
            <a:r>
              <a:rPr lang="en-US" sz="1980" b="1" dirty="0">
                <a:solidFill>
                  <a:srgbClr val="15374B"/>
                </a:solidFill>
                <a:latin typeface="Arial" pitchFamily="34" charset="0"/>
                <a:ea typeface="Arial" pitchFamily="34" charset="-122"/>
                <a:cs typeface="Arial" pitchFamily="34" charset="-120"/>
              </a:rPr>
              <a:t>Des apprentissages actifs</a:t>
            </a:r>
            <a:endParaRPr lang="en-US" sz="1980" dirty="0"/>
          </a:p>
        </p:txBody>
      </p:sp>
      <p:sp>
        <p:nvSpPr>
          <p:cNvPr id="28" name="Text 22"/>
          <p:cNvSpPr/>
          <p:nvPr/>
        </p:nvSpPr>
        <p:spPr>
          <a:xfrm>
            <a:off x="1417320" y="5065776"/>
            <a:ext cx="4946904" cy="384048"/>
          </a:xfrm>
          <a:prstGeom prst="rect">
            <a:avLst/>
          </a:prstGeom>
          <a:noFill/>
          <a:ln/>
        </p:spPr>
        <p:txBody>
          <a:bodyPr wrap="square" lIns="0" tIns="0" rIns="0" bIns="0" rtlCol="0" anchor="t"/>
          <a:lstStyle/>
          <a:p>
            <a:pPr marL="0" indent="0">
              <a:buNone/>
            </a:pPr>
            <a:r>
              <a:rPr lang="en-US" sz="1620" dirty="0">
                <a:solidFill>
                  <a:srgbClr val="15374B"/>
                </a:solidFill>
                <a:latin typeface="Arial" pitchFamily="34" charset="0"/>
                <a:ea typeface="Arial" pitchFamily="34" charset="-122"/>
                <a:cs typeface="Arial" pitchFamily="34" charset="-120"/>
              </a:rPr>
              <a:t>Circuits, matériel pédagogique, musique et encouragements, au rythme de chaque enfant.</a:t>
            </a:r>
            <a:endParaRPr lang="en-US" sz="1620" dirty="0"/>
          </a:p>
        </p:txBody>
      </p:sp>
      <p:sp>
        <p:nvSpPr>
          <p:cNvPr id="29" name="Shape 23"/>
          <p:cNvSpPr/>
          <p:nvPr/>
        </p:nvSpPr>
        <p:spPr>
          <a:xfrm>
            <a:off x="6803136" y="2011680"/>
            <a:ext cx="4828032" cy="3657600"/>
          </a:xfrm>
          <a:prstGeom prst="roundRect">
            <a:avLst>
              <a:gd name="adj" fmla="val 3000"/>
            </a:avLst>
          </a:prstGeom>
          <a:solidFill>
            <a:srgbClr val="FFFFFF"/>
          </a:solidFill>
          <a:ln w="12700">
            <a:solidFill>
              <a:srgbClr val="FFFFFF">
                <a:alpha val="0"/>
              </a:srgbClr>
            </a:solidFill>
            <a:prstDash val="solid"/>
          </a:ln>
        </p:spPr>
        <p:txBody>
          <a:bodyPr/>
          <a:lstStyle/>
          <a:p>
            <a:endParaRPr lang="fr-CA"/>
          </a:p>
        </p:txBody>
      </p:sp>
      <p:pic>
        <p:nvPicPr>
          <p:cNvPr id="30" name="Image 4" descr="/mnt/data/a_bright_crisp_high_resolution_indoor_ice_rink_s.png"/>
          <p:cNvPicPr>
            <a:picLocks noChangeAspect="1"/>
          </p:cNvPicPr>
          <p:nvPr/>
        </p:nvPicPr>
        <p:blipFill>
          <a:blip r:embed="rId7"/>
          <a:srcRect l="12000" r="12256"/>
          <a:stretch/>
        </p:blipFill>
        <p:spPr>
          <a:xfrm>
            <a:off x="6922008" y="2130552"/>
            <a:ext cx="4590288" cy="3410712"/>
          </a:xfrm>
          <a:prstGeom prst="rect">
            <a:avLst/>
          </a:prstGeom>
        </p:spPr>
      </p:pic>
      <p:sp>
        <p:nvSpPr>
          <p:cNvPr id="31" name="Text 24"/>
          <p:cNvSpPr/>
          <p:nvPr/>
        </p:nvSpPr>
        <p:spPr>
          <a:xfrm>
            <a:off x="6995160" y="5788152"/>
            <a:ext cx="4471416" cy="173736"/>
          </a:xfrm>
          <a:prstGeom prst="rect">
            <a:avLst/>
          </a:prstGeom>
          <a:noFill/>
          <a:ln/>
        </p:spPr>
        <p:txBody>
          <a:bodyPr wrap="square" lIns="0" tIns="0" rIns="0" bIns="0" rtlCol="0" anchor="ctr"/>
          <a:lstStyle/>
          <a:p>
            <a:pPr marL="0" indent="0" algn="r">
              <a:buNone/>
            </a:pPr>
            <a:r>
              <a:rPr lang="en-US" sz="1020" dirty="0">
                <a:solidFill>
                  <a:srgbClr val="657D88"/>
                </a:solidFill>
                <a:latin typeface="Arial" pitchFamily="34" charset="0"/>
                <a:ea typeface="Arial" pitchFamily="34" charset="-122"/>
                <a:cs typeface="Arial" pitchFamily="34" charset="-120"/>
              </a:rPr>
              <a:t>Illustration de cours</a:t>
            </a:r>
            <a:endParaRPr lang="en-US" sz="1020" dirty="0"/>
          </a:p>
        </p:txBody>
      </p:sp>
      <p:sp>
        <p:nvSpPr>
          <p:cNvPr id="32" name="Text 25">
            <a:hlinkClick r:id="rId8"/>
          </p:cNvPr>
          <p:cNvSpPr/>
          <p:nvPr/>
        </p:nvSpPr>
        <p:spPr>
          <a:xfrm>
            <a:off x="548640" y="6217920"/>
            <a:ext cx="10881360" cy="155448"/>
          </a:xfrm>
          <a:prstGeom prst="rect">
            <a:avLst/>
          </a:prstGeom>
          <a:noFill/>
          <a:ln/>
        </p:spPr>
        <p:txBody>
          <a:bodyPr wrap="square" lIns="0" tIns="0" rIns="0" bIns="0" rtlCol="0" anchor="ctr"/>
          <a:lstStyle/>
          <a:p>
            <a:pPr marL="0" indent="0">
              <a:buNone/>
            </a:pPr>
            <a:r>
              <a:rPr lang="en-US" sz="900" u="sng" dirty="0">
                <a:solidFill>
                  <a:srgbClr val="657D88"/>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Source : Patinage Laval — Fonctionnement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L’ÉQUIPE</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Une équipe pour accompagner votre enfant</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Des rôles complémentaires, sur la glace et autour du groupe.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04</a:t>
            </a:r>
            <a:endParaRPr lang="en-US" sz="1100" dirty="0"/>
          </a:p>
        </p:txBody>
      </p:sp>
      <p:sp>
        <p:nvSpPr>
          <p:cNvPr id="14" name="Shape 11"/>
          <p:cNvSpPr/>
          <p:nvPr/>
        </p:nvSpPr>
        <p:spPr>
          <a:xfrm>
            <a:off x="576072" y="2011680"/>
            <a:ext cx="6153912" cy="1124712"/>
          </a:xfrm>
          <a:prstGeom prst="roundRect">
            <a:avLst>
              <a:gd name="adj" fmla="val 9756"/>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68096" y="2231136"/>
            <a:ext cx="539496" cy="539496"/>
          </a:xfrm>
          <a:prstGeom prst="ellipse">
            <a:avLst/>
          </a:prstGeom>
          <a:solidFill>
            <a:srgbClr val="DCEFF5"/>
          </a:solidFill>
          <a:ln w="12700">
            <a:solidFill>
              <a:srgbClr val="DCEFF5">
                <a:alpha val="0"/>
              </a:srgbClr>
            </a:solidFill>
            <a:prstDash val="solid"/>
          </a:ln>
        </p:spPr>
        <p:txBody>
          <a:bodyPr/>
          <a:lstStyle/>
          <a:p>
            <a:endParaRPr lang="fr-CA"/>
          </a:p>
        </p:txBody>
      </p:sp>
      <p:pic>
        <p:nvPicPr>
          <p:cNvPr id="16" name="Image 1" descr="/mnt/data/v2_work/assets/faGraduationCap_176E78.png"/>
          <p:cNvPicPr>
            <a:picLocks noChangeAspect="1"/>
          </p:cNvPicPr>
          <p:nvPr/>
        </p:nvPicPr>
        <p:blipFill>
          <a:blip r:embed="rId4"/>
          <a:stretch>
            <a:fillRect/>
          </a:stretch>
        </p:blipFill>
        <p:spPr>
          <a:xfrm>
            <a:off x="918972" y="2382012"/>
            <a:ext cx="237744" cy="237744"/>
          </a:xfrm>
          <a:prstGeom prst="rect">
            <a:avLst/>
          </a:prstGeom>
        </p:spPr>
      </p:pic>
      <p:sp>
        <p:nvSpPr>
          <p:cNvPr id="17" name="Text 13"/>
          <p:cNvSpPr/>
          <p:nvPr/>
        </p:nvSpPr>
        <p:spPr>
          <a:xfrm>
            <a:off x="1490472" y="2148840"/>
            <a:ext cx="4965192" cy="292608"/>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Les entraîneurs</a:t>
            </a:r>
            <a:endParaRPr lang="en-US" sz="2000" dirty="0"/>
          </a:p>
        </p:txBody>
      </p:sp>
      <p:sp>
        <p:nvSpPr>
          <p:cNvPr id="18" name="Text 14"/>
          <p:cNvSpPr/>
          <p:nvPr/>
        </p:nvSpPr>
        <p:spPr>
          <a:xfrm>
            <a:off x="1490472" y="2542032"/>
            <a:ext cx="4937760" cy="420624"/>
          </a:xfrm>
          <a:prstGeom prst="rect">
            <a:avLst/>
          </a:prstGeom>
          <a:noFill/>
          <a:ln/>
        </p:spPr>
        <p:txBody>
          <a:bodyPr wrap="square" lIns="0" tIns="0" rIns="0" bIns="0" rtlCol="0" anchor="t"/>
          <a:lstStyle/>
          <a:p>
            <a:pPr marL="0" indent="0">
              <a:buNone/>
            </a:pPr>
            <a:r>
              <a:rPr lang="en-US" sz="1630" dirty="0">
                <a:solidFill>
                  <a:srgbClr val="15374B"/>
                </a:solidFill>
                <a:latin typeface="Arial" pitchFamily="34" charset="0"/>
                <a:ea typeface="Arial" pitchFamily="34" charset="-122"/>
                <a:cs typeface="Arial" pitchFamily="34" charset="-120"/>
              </a:rPr>
              <a:t>Enseignent les habiletés, préparent les activités et évaluent la progression.</a:t>
            </a:r>
            <a:endParaRPr lang="en-US" sz="1630" dirty="0"/>
          </a:p>
        </p:txBody>
      </p:sp>
      <p:sp>
        <p:nvSpPr>
          <p:cNvPr id="19" name="Shape 15"/>
          <p:cNvSpPr/>
          <p:nvPr/>
        </p:nvSpPr>
        <p:spPr>
          <a:xfrm>
            <a:off x="576072" y="3291840"/>
            <a:ext cx="6153912" cy="1124712"/>
          </a:xfrm>
          <a:prstGeom prst="roundRect">
            <a:avLst>
              <a:gd name="adj" fmla="val 9756"/>
            </a:avLst>
          </a:prstGeom>
          <a:solidFill>
            <a:srgbClr val="FFFFFF"/>
          </a:solidFill>
          <a:ln w="12700">
            <a:solidFill>
              <a:srgbClr val="FFFFFF">
                <a:alpha val="0"/>
              </a:srgbClr>
            </a:solidFill>
            <a:prstDash val="solid"/>
          </a:ln>
        </p:spPr>
        <p:txBody>
          <a:bodyPr/>
          <a:lstStyle/>
          <a:p>
            <a:endParaRPr lang="fr-CA"/>
          </a:p>
        </p:txBody>
      </p:sp>
      <p:sp>
        <p:nvSpPr>
          <p:cNvPr id="20" name="Shape 16"/>
          <p:cNvSpPr/>
          <p:nvPr/>
        </p:nvSpPr>
        <p:spPr>
          <a:xfrm>
            <a:off x="768096" y="3511296"/>
            <a:ext cx="539496" cy="539496"/>
          </a:xfrm>
          <a:prstGeom prst="ellipse">
            <a:avLst/>
          </a:prstGeom>
          <a:solidFill>
            <a:srgbClr val="FBEAEF"/>
          </a:solidFill>
          <a:ln w="12700">
            <a:solidFill>
              <a:srgbClr val="FBEAEF">
                <a:alpha val="0"/>
              </a:srgbClr>
            </a:solidFill>
            <a:prstDash val="solid"/>
          </a:ln>
        </p:spPr>
        <p:txBody>
          <a:bodyPr/>
          <a:lstStyle/>
          <a:p>
            <a:endParaRPr lang="fr-CA"/>
          </a:p>
        </p:txBody>
      </p:sp>
      <p:pic>
        <p:nvPicPr>
          <p:cNvPr id="21" name="Image 2" descr="/mnt/data/v2_work/assets/faClipboardCheck_C41230.png"/>
          <p:cNvPicPr>
            <a:picLocks noChangeAspect="1"/>
          </p:cNvPicPr>
          <p:nvPr/>
        </p:nvPicPr>
        <p:blipFill>
          <a:blip r:embed="rId5"/>
          <a:stretch>
            <a:fillRect/>
          </a:stretch>
        </p:blipFill>
        <p:spPr>
          <a:xfrm>
            <a:off x="918972" y="3662172"/>
            <a:ext cx="237744" cy="237744"/>
          </a:xfrm>
          <a:prstGeom prst="rect">
            <a:avLst/>
          </a:prstGeom>
        </p:spPr>
      </p:pic>
      <p:sp>
        <p:nvSpPr>
          <p:cNvPr id="22" name="Text 17"/>
          <p:cNvSpPr/>
          <p:nvPr/>
        </p:nvSpPr>
        <p:spPr>
          <a:xfrm>
            <a:off x="1490472" y="3429000"/>
            <a:ext cx="4965192" cy="292608"/>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L’entraîneur-chef</a:t>
            </a:r>
            <a:endParaRPr lang="en-US" sz="2000" dirty="0"/>
          </a:p>
        </p:txBody>
      </p:sp>
      <p:sp>
        <p:nvSpPr>
          <p:cNvPr id="23" name="Text 18"/>
          <p:cNvSpPr/>
          <p:nvPr/>
        </p:nvSpPr>
        <p:spPr>
          <a:xfrm>
            <a:off x="1490472" y="3822192"/>
            <a:ext cx="4937760" cy="420624"/>
          </a:xfrm>
          <a:prstGeom prst="rect">
            <a:avLst/>
          </a:prstGeom>
          <a:noFill/>
          <a:ln/>
        </p:spPr>
        <p:txBody>
          <a:bodyPr wrap="square" lIns="0" tIns="0" rIns="0" bIns="0" rtlCol="0" anchor="t"/>
          <a:lstStyle/>
          <a:p>
            <a:pPr marL="0" indent="0">
              <a:buNone/>
            </a:pPr>
            <a:r>
              <a:rPr lang="en-US" sz="1630" dirty="0">
                <a:solidFill>
                  <a:srgbClr val="15374B"/>
                </a:solidFill>
                <a:latin typeface="Arial" pitchFamily="34" charset="0"/>
                <a:ea typeface="Arial" pitchFamily="34" charset="-122"/>
                <a:cs typeface="Arial" pitchFamily="34" charset="-120"/>
              </a:rPr>
              <a:t>Coordonne l’école, les groupes, les évaluations et les communications sur place.</a:t>
            </a:r>
            <a:endParaRPr lang="en-US" sz="1630" dirty="0"/>
          </a:p>
        </p:txBody>
      </p:sp>
      <p:sp>
        <p:nvSpPr>
          <p:cNvPr id="24" name="Shape 19"/>
          <p:cNvSpPr/>
          <p:nvPr/>
        </p:nvSpPr>
        <p:spPr>
          <a:xfrm>
            <a:off x="576072" y="4572000"/>
            <a:ext cx="6153912" cy="1124712"/>
          </a:xfrm>
          <a:prstGeom prst="roundRect">
            <a:avLst>
              <a:gd name="adj" fmla="val 9756"/>
            </a:avLst>
          </a:prstGeom>
          <a:solidFill>
            <a:srgbClr val="FFFFFF"/>
          </a:solidFill>
          <a:ln w="12700">
            <a:solidFill>
              <a:srgbClr val="FFFFFF">
                <a:alpha val="0"/>
              </a:srgbClr>
            </a:solidFill>
            <a:prstDash val="solid"/>
          </a:ln>
        </p:spPr>
        <p:txBody>
          <a:bodyPr/>
          <a:lstStyle/>
          <a:p>
            <a:endParaRPr lang="fr-CA"/>
          </a:p>
        </p:txBody>
      </p:sp>
      <p:sp>
        <p:nvSpPr>
          <p:cNvPr id="25" name="Shape 20"/>
          <p:cNvSpPr/>
          <p:nvPr/>
        </p:nvSpPr>
        <p:spPr>
          <a:xfrm>
            <a:off x="768096" y="4791456"/>
            <a:ext cx="539496" cy="539496"/>
          </a:xfrm>
          <a:prstGeom prst="ellipse">
            <a:avLst/>
          </a:prstGeom>
          <a:solidFill>
            <a:srgbClr val="EFEDF8"/>
          </a:solidFill>
          <a:ln w="12700">
            <a:solidFill>
              <a:srgbClr val="EFEDF8">
                <a:alpha val="0"/>
              </a:srgbClr>
            </a:solidFill>
            <a:prstDash val="solid"/>
          </a:ln>
        </p:spPr>
        <p:txBody>
          <a:bodyPr/>
          <a:lstStyle/>
          <a:p>
            <a:endParaRPr lang="fr-CA"/>
          </a:p>
        </p:txBody>
      </p:sp>
      <p:pic>
        <p:nvPicPr>
          <p:cNvPr id="26" name="Image 3" descr="/mnt/data/v2_work/assets/faHeart_7061A6.png"/>
          <p:cNvPicPr>
            <a:picLocks noChangeAspect="1"/>
          </p:cNvPicPr>
          <p:nvPr/>
        </p:nvPicPr>
        <p:blipFill>
          <a:blip r:embed="rId6"/>
          <a:stretch>
            <a:fillRect/>
          </a:stretch>
        </p:blipFill>
        <p:spPr>
          <a:xfrm>
            <a:off x="918972" y="4942332"/>
            <a:ext cx="237744" cy="237744"/>
          </a:xfrm>
          <a:prstGeom prst="rect">
            <a:avLst/>
          </a:prstGeom>
        </p:spPr>
      </p:pic>
      <p:sp>
        <p:nvSpPr>
          <p:cNvPr id="27" name="Text 21"/>
          <p:cNvSpPr/>
          <p:nvPr/>
        </p:nvSpPr>
        <p:spPr>
          <a:xfrm>
            <a:off x="1490472" y="4709160"/>
            <a:ext cx="4965192" cy="292608"/>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Les assistantes de programme</a:t>
            </a:r>
            <a:endParaRPr lang="en-US" sz="2000" dirty="0"/>
          </a:p>
        </p:txBody>
      </p:sp>
      <p:sp>
        <p:nvSpPr>
          <p:cNvPr id="28" name="Text 22"/>
          <p:cNvSpPr/>
          <p:nvPr/>
        </p:nvSpPr>
        <p:spPr>
          <a:xfrm>
            <a:off x="1490472" y="5102352"/>
            <a:ext cx="4937760" cy="420624"/>
          </a:xfrm>
          <a:prstGeom prst="rect">
            <a:avLst/>
          </a:prstGeom>
          <a:noFill/>
          <a:ln/>
        </p:spPr>
        <p:txBody>
          <a:bodyPr wrap="square" lIns="0" tIns="0" rIns="0" bIns="0" rtlCol="0" anchor="t"/>
          <a:lstStyle/>
          <a:p>
            <a:pPr marL="0" indent="0">
              <a:buNone/>
            </a:pPr>
            <a:r>
              <a:rPr lang="en-US" sz="1630" dirty="0">
                <a:solidFill>
                  <a:srgbClr val="15374B"/>
                </a:solidFill>
                <a:latin typeface="Arial" pitchFamily="34" charset="0"/>
                <a:ea typeface="Arial" pitchFamily="34" charset="-122"/>
                <a:cs typeface="Arial" pitchFamily="34" charset="-120"/>
              </a:rPr>
              <a:t>Accueillent, encouragent et aident les enfants dans les activités, sous la supervision des entraîneurs.</a:t>
            </a:r>
            <a:endParaRPr lang="en-US" sz="1630" dirty="0"/>
          </a:p>
        </p:txBody>
      </p:sp>
      <p:sp>
        <p:nvSpPr>
          <p:cNvPr id="29" name="Shape 23"/>
          <p:cNvSpPr/>
          <p:nvPr/>
        </p:nvSpPr>
        <p:spPr>
          <a:xfrm>
            <a:off x="7077456" y="1938528"/>
            <a:ext cx="4224528" cy="4288536"/>
          </a:xfrm>
          <a:prstGeom prst="roundRect">
            <a:avLst>
              <a:gd name="adj" fmla="val 2597"/>
            </a:avLst>
          </a:prstGeom>
          <a:solidFill>
            <a:srgbClr val="FFFFFF"/>
          </a:solidFill>
          <a:ln w="12700">
            <a:solidFill>
              <a:srgbClr val="FFFFFF">
                <a:alpha val="0"/>
              </a:srgbClr>
            </a:solidFill>
            <a:prstDash val="solid"/>
          </a:ln>
        </p:spPr>
        <p:txBody>
          <a:bodyPr/>
          <a:lstStyle/>
          <a:p>
            <a:endParaRPr lang="fr-CA"/>
          </a:p>
        </p:txBody>
      </p:sp>
      <p:pic>
        <p:nvPicPr>
          <p:cNvPr id="30" name="Image 4" descr="/mnt/data/ae7eafe4-e4f8-4426-9b36-2395ab30bbee.png"/>
          <p:cNvPicPr>
            <a:picLocks noChangeAspect="1"/>
          </p:cNvPicPr>
          <p:nvPr/>
        </p:nvPicPr>
        <p:blipFill>
          <a:blip r:embed="rId7"/>
          <a:stretch>
            <a:fillRect/>
          </a:stretch>
        </p:blipFill>
        <p:spPr>
          <a:xfrm>
            <a:off x="7743633" y="2020824"/>
            <a:ext cx="2892173" cy="3858768"/>
          </a:xfrm>
          <a:prstGeom prst="rect">
            <a:avLst/>
          </a:prstGeom>
        </p:spPr>
      </p:pic>
      <p:sp>
        <p:nvSpPr>
          <p:cNvPr id="31" name="Text 24"/>
          <p:cNvSpPr/>
          <p:nvPr/>
        </p:nvSpPr>
        <p:spPr>
          <a:xfrm>
            <a:off x="7260336" y="5971032"/>
            <a:ext cx="3840480" cy="173736"/>
          </a:xfrm>
          <a:prstGeom prst="rect">
            <a:avLst/>
          </a:prstGeom>
          <a:noFill/>
          <a:ln/>
        </p:spPr>
        <p:txBody>
          <a:bodyPr wrap="square" lIns="0" tIns="0" rIns="0" bIns="0" rtlCol="0" anchor="ctr"/>
          <a:lstStyle/>
          <a:p>
            <a:pPr marL="0" indent="0" algn="ctr">
              <a:buNone/>
            </a:pPr>
            <a:r>
              <a:rPr lang="en-US" sz="1150" b="1" dirty="0">
                <a:solidFill>
                  <a:srgbClr val="15374B"/>
                </a:solidFill>
                <a:latin typeface="Arial" pitchFamily="34" charset="0"/>
                <a:ea typeface="Arial" pitchFamily="34" charset="-122"/>
                <a:cs typeface="Arial" pitchFamily="34" charset="-120"/>
              </a:rPr>
              <a:t>Nos assistantes de programme</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L’ÉQUIPE</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Les entraîneurs-chefs, école par école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Repérez d’abord l’école, puis le jour et le groupe.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05</a:t>
            </a:r>
            <a:endParaRPr lang="en-US" sz="1100" dirty="0"/>
          </a:p>
        </p:txBody>
      </p:sp>
      <p:sp>
        <p:nvSpPr>
          <p:cNvPr id="14" name="Shape 11"/>
          <p:cNvSpPr/>
          <p:nvPr/>
        </p:nvSpPr>
        <p:spPr>
          <a:xfrm>
            <a:off x="576072" y="1938528"/>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576072" y="1938528"/>
            <a:ext cx="50292" cy="1911096"/>
          </a:xfrm>
          <a:prstGeom prst="rect">
            <a:avLst/>
          </a:prstGeom>
          <a:solidFill>
            <a:srgbClr val="176E78"/>
          </a:solidFill>
          <a:ln w="12700">
            <a:solidFill>
              <a:srgbClr val="176E78">
                <a:alpha val="0"/>
              </a:srgbClr>
            </a:solidFill>
            <a:prstDash val="solid"/>
          </a:ln>
        </p:spPr>
        <p:txBody>
          <a:bodyPr/>
          <a:lstStyle/>
          <a:p>
            <a:endParaRPr lang="fr-CA"/>
          </a:p>
        </p:txBody>
      </p:sp>
      <p:sp>
        <p:nvSpPr>
          <p:cNvPr id="16" name="Text 13"/>
          <p:cNvSpPr/>
          <p:nvPr/>
        </p:nvSpPr>
        <p:spPr>
          <a:xfrm>
            <a:off x="758952" y="2084832"/>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Yvon-Chartrand</a:t>
            </a:r>
            <a:endParaRPr lang="en-US" sz="1820" dirty="0"/>
          </a:p>
        </p:txBody>
      </p:sp>
      <p:sp>
        <p:nvSpPr>
          <p:cNvPr id="17" name="Text 14"/>
          <p:cNvSpPr/>
          <p:nvPr/>
        </p:nvSpPr>
        <p:spPr>
          <a:xfrm>
            <a:off x="768096" y="2487168"/>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VENDREDI</a:t>
            </a:r>
            <a:endParaRPr lang="en-US" sz="980" dirty="0"/>
          </a:p>
        </p:txBody>
      </p:sp>
      <p:sp>
        <p:nvSpPr>
          <p:cNvPr id="18" name="Text 15"/>
          <p:cNvSpPr/>
          <p:nvPr/>
        </p:nvSpPr>
        <p:spPr>
          <a:xfrm>
            <a:off x="768096" y="2843784"/>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t>
            </a:r>
            <a:endParaRPr lang="en-US" sz="1050" dirty="0"/>
          </a:p>
        </p:txBody>
      </p:sp>
      <p:sp>
        <p:nvSpPr>
          <p:cNvPr id="19" name="Text 16"/>
          <p:cNvSpPr/>
          <p:nvPr/>
        </p:nvSpPr>
        <p:spPr>
          <a:xfrm>
            <a:off x="768096" y="3026664"/>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Camille Duquay-Jobin</a:t>
            </a:r>
            <a:endParaRPr lang="en-US" sz="1430" dirty="0"/>
          </a:p>
        </p:txBody>
      </p:sp>
      <p:sp>
        <p:nvSpPr>
          <p:cNvPr id="20" name="Text 17"/>
          <p:cNvSpPr/>
          <p:nvPr/>
        </p:nvSpPr>
        <p:spPr>
          <a:xfrm>
            <a:off x="768096" y="3328416"/>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a:t>
            </a:r>
            <a:endParaRPr lang="en-US" sz="1050" dirty="0"/>
          </a:p>
        </p:txBody>
      </p:sp>
      <p:sp>
        <p:nvSpPr>
          <p:cNvPr id="21" name="Text 18"/>
          <p:cNvSpPr/>
          <p:nvPr/>
        </p:nvSpPr>
        <p:spPr>
          <a:xfrm>
            <a:off x="768096" y="3511296"/>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Marie-Ève Gingras</a:t>
            </a:r>
            <a:endParaRPr lang="en-US" sz="1430" dirty="0"/>
          </a:p>
        </p:txBody>
      </p:sp>
      <p:sp>
        <p:nvSpPr>
          <p:cNvPr id="22" name="Shape 19"/>
          <p:cNvSpPr/>
          <p:nvPr/>
        </p:nvSpPr>
        <p:spPr>
          <a:xfrm>
            <a:off x="4343400" y="1938528"/>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23" name="Shape 20"/>
          <p:cNvSpPr/>
          <p:nvPr/>
        </p:nvSpPr>
        <p:spPr>
          <a:xfrm>
            <a:off x="4343400" y="1938528"/>
            <a:ext cx="50292" cy="1911096"/>
          </a:xfrm>
          <a:prstGeom prst="rect">
            <a:avLst/>
          </a:prstGeom>
          <a:solidFill>
            <a:srgbClr val="176E78"/>
          </a:solidFill>
          <a:ln w="12700">
            <a:solidFill>
              <a:srgbClr val="176E78">
                <a:alpha val="0"/>
              </a:srgbClr>
            </a:solidFill>
            <a:prstDash val="solid"/>
          </a:ln>
        </p:spPr>
        <p:txBody>
          <a:bodyPr/>
          <a:lstStyle/>
          <a:p>
            <a:endParaRPr lang="fr-CA"/>
          </a:p>
        </p:txBody>
      </p:sp>
      <p:sp>
        <p:nvSpPr>
          <p:cNvPr id="24" name="Text 21"/>
          <p:cNvSpPr/>
          <p:nvPr/>
        </p:nvSpPr>
        <p:spPr>
          <a:xfrm>
            <a:off x="4526280" y="2084832"/>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Martin-Saint-Louis</a:t>
            </a:r>
            <a:endParaRPr lang="en-US" sz="1820" dirty="0"/>
          </a:p>
        </p:txBody>
      </p:sp>
      <p:sp>
        <p:nvSpPr>
          <p:cNvPr id="25" name="Text 22"/>
          <p:cNvSpPr/>
          <p:nvPr/>
        </p:nvSpPr>
        <p:spPr>
          <a:xfrm>
            <a:off x="4535424" y="2487168"/>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VENDREDI ET SAMEDI</a:t>
            </a:r>
            <a:endParaRPr lang="en-US" sz="980" dirty="0"/>
          </a:p>
        </p:txBody>
      </p:sp>
      <p:sp>
        <p:nvSpPr>
          <p:cNvPr id="26" name="Text 23"/>
          <p:cNvSpPr/>
          <p:nvPr/>
        </p:nvSpPr>
        <p:spPr>
          <a:xfrm>
            <a:off x="4535424" y="2843784"/>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Vendredi · PP / PPA</a:t>
            </a:r>
            <a:endParaRPr lang="en-US" sz="1050" dirty="0"/>
          </a:p>
        </p:txBody>
      </p:sp>
      <p:sp>
        <p:nvSpPr>
          <p:cNvPr id="27" name="Text 24"/>
          <p:cNvSpPr/>
          <p:nvPr/>
        </p:nvSpPr>
        <p:spPr>
          <a:xfrm>
            <a:off x="4535424" y="3026664"/>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Laurence Pollak-Paradis</a:t>
            </a:r>
            <a:endParaRPr lang="en-US" sz="1430" dirty="0"/>
          </a:p>
        </p:txBody>
      </p:sp>
      <p:sp>
        <p:nvSpPr>
          <p:cNvPr id="28" name="Text 25"/>
          <p:cNvSpPr/>
          <p:nvPr/>
        </p:nvSpPr>
        <p:spPr>
          <a:xfrm>
            <a:off x="4535424" y="3328416"/>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Samedi · PP / PPA</a:t>
            </a:r>
            <a:endParaRPr lang="en-US" sz="1050" dirty="0"/>
          </a:p>
        </p:txBody>
      </p:sp>
      <p:sp>
        <p:nvSpPr>
          <p:cNvPr id="29" name="Text 26"/>
          <p:cNvSpPr/>
          <p:nvPr/>
        </p:nvSpPr>
        <p:spPr>
          <a:xfrm>
            <a:off x="4535424" y="3511296"/>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Politimi Stamogiannos</a:t>
            </a:r>
            <a:endParaRPr lang="en-US" sz="1430" dirty="0"/>
          </a:p>
        </p:txBody>
      </p:sp>
      <p:sp>
        <p:nvSpPr>
          <p:cNvPr id="30" name="Shape 27"/>
          <p:cNvSpPr/>
          <p:nvPr/>
        </p:nvSpPr>
        <p:spPr>
          <a:xfrm>
            <a:off x="8110728" y="1938528"/>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31" name="Shape 28"/>
          <p:cNvSpPr/>
          <p:nvPr/>
        </p:nvSpPr>
        <p:spPr>
          <a:xfrm>
            <a:off x="8110728" y="1938528"/>
            <a:ext cx="50292" cy="1911096"/>
          </a:xfrm>
          <a:prstGeom prst="rect">
            <a:avLst/>
          </a:prstGeom>
          <a:solidFill>
            <a:srgbClr val="176E78"/>
          </a:solidFill>
          <a:ln w="12700">
            <a:solidFill>
              <a:srgbClr val="176E78">
                <a:alpha val="0"/>
              </a:srgbClr>
            </a:solidFill>
            <a:prstDash val="solid"/>
          </a:ln>
        </p:spPr>
        <p:txBody>
          <a:bodyPr/>
          <a:lstStyle/>
          <a:p>
            <a:endParaRPr lang="fr-CA"/>
          </a:p>
        </p:txBody>
      </p:sp>
      <p:sp>
        <p:nvSpPr>
          <p:cNvPr id="32" name="Text 29"/>
          <p:cNvSpPr/>
          <p:nvPr/>
        </p:nvSpPr>
        <p:spPr>
          <a:xfrm>
            <a:off x="8293608" y="2084832"/>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Lucerne</a:t>
            </a:r>
            <a:endParaRPr lang="en-US" sz="1820" dirty="0"/>
          </a:p>
        </p:txBody>
      </p:sp>
      <p:sp>
        <p:nvSpPr>
          <p:cNvPr id="33" name="Text 30"/>
          <p:cNvSpPr/>
          <p:nvPr/>
        </p:nvSpPr>
        <p:spPr>
          <a:xfrm>
            <a:off x="8302752" y="2487168"/>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SAMEDI</a:t>
            </a:r>
            <a:endParaRPr lang="en-US" sz="980" dirty="0"/>
          </a:p>
        </p:txBody>
      </p:sp>
      <p:sp>
        <p:nvSpPr>
          <p:cNvPr id="34" name="Text 31"/>
          <p:cNvSpPr/>
          <p:nvPr/>
        </p:nvSpPr>
        <p:spPr>
          <a:xfrm>
            <a:off x="8302752" y="2843784"/>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t>
            </a:r>
            <a:endParaRPr lang="en-US" sz="1050" dirty="0"/>
          </a:p>
        </p:txBody>
      </p:sp>
      <p:sp>
        <p:nvSpPr>
          <p:cNvPr id="35" name="Text 32"/>
          <p:cNvSpPr/>
          <p:nvPr/>
        </p:nvSpPr>
        <p:spPr>
          <a:xfrm>
            <a:off x="8302752" y="3026664"/>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Mélissa Mazile</a:t>
            </a:r>
            <a:endParaRPr lang="en-US" sz="1430" dirty="0"/>
          </a:p>
        </p:txBody>
      </p:sp>
      <p:sp>
        <p:nvSpPr>
          <p:cNvPr id="36" name="Text 33"/>
          <p:cNvSpPr/>
          <p:nvPr/>
        </p:nvSpPr>
        <p:spPr>
          <a:xfrm>
            <a:off x="8302752" y="3328416"/>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a:t>
            </a:r>
            <a:endParaRPr lang="en-US" sz="1050" dirty="0"/>
          </a:p>
        </p:txBody>
      </p:sp>
      <p:sp>
        <p:nvSpPr>
          <p:cNvPr id="37" name="Text 34"/>
          <p:cNvSpPr/>
          <p:nvPr/>
        </p:nvSpPr>
        <p:spPr>
          <a:xfrm>
            <a:off x="8302752" y="3511296"/>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Roxanne Jutras</a:t>
            </a:r>
            <a:endParaRPr lang="en-US" sz="1430" dirty="0"/>
          </a:p>
        </p:txBody>
      </p:sp>
      <p:sp>
        <p:nvSpPr>
          <p:cNvPr id="38" name="Shape 35"/>
          <p:cNvSpPr/>
          <p:nvPr/>
        </p:nvSpPr>
        <p:spPr>
          <a:xfrm>
            <a:off x="576072" y="3986784"/>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39" name="Shape 36"/>
          <p:cNvSpPr/>
          <p:nvPr/>
        </p:nvSpPr>
        <p:spPr>
          <a:xfrm>
            <a:off x="576072" y="3986784"/>
            <a:ext cx="50292" cy="1911096"/>
          </a:xfrm>
          <a:prstGeom prst="rect">
            <a:avLst/>
          </a:prstGeom>
          <a:solidFill>
            <a:srgbClr val="176E78"/>
          </a:solidFill>
          <a:ln w="12700">
            <a:solidFill>
              <a:srgbClr val="176E78">
                <a:alpha val="0"/>
              </a:srgbClr>
            </a:solidFill>
            <a:prstDash val="solid"/>
          </a:ln>
        </p:spPr>
        <p:txBody>
          <a:bodyPr/>
          <a:lstStyle/>
          <a:p>
            <a:endParaRPr lang="fr-CA"/>
          </a:p>
        </p:txBody>
      </p:sp>
      <p:sp>
        <p:nvSpPr>
          <p:cNvPr id="40" name="Text 37"/>
          <p:cNvSpPr/>
          <p:nvPr/>
        </p:nvSpPr>
        <p:spPr>
          <a:xfrm>
            <a:off x="758952" y="4133088"/>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Mike-Bossy</a:t>
            </a:r>
            <a:endParaRPr lang="en-US" sz="1820" dirty="0"/>
          </a:p>
        </p:txBody>
      </p:sp>
      <p:sp>
        <p:nvSpPr>
          <p:cNvPr id="41" name="Text 38"/>
          <p:cNvSpPr/>
          <p:nvPr/>
        </p:nvSpPr>
        <p:spPr>
          <a:xfrm>
            <a:off x="768096" y="4535424"/>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SAMEDI</a:t>
            </a:r>
            <a:endParaRPr lang="en-US" sz="980" dirty="0"/>
          </a:p>
        </p:txBody>
      </p:sp>
      <p:sp>
        <p:nvSpPr>
          <p:cNvPr id="42" name="Text 39"/>
          <p:cNvSpPr/>
          <p:nvPr/>
        </p:nvSpPr>
        <p:spPr>
          <a:xfrm>
            <a:off x="768096" y="4892040"/>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t>
            </a:r>
            <a:endParaRPr lang="en-US" sz="1050" dirty="0"/>
          </a:p>
        </p:txBody>
      </p:sp>
      <p:sp>
        <p:nvSpPr>
          <p:cNvPr id="43" name="Text 40"/>
          <p:cNvSpPr/>
          <p:nvPr/>
        </p:nvSpPr>
        <p:spPr>
          <a:xfrm>
            <a:off x="768096" y="5074920"/>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Vanessa D’Amico</a:t>
            </a:r>
            <a:endParaRPr lang="en-US" sz="1430" dirty="0"/>
          </a:p>
        </p:txBody>
      </p:sp>
      <p:sp>
        <p:nvSpPr>
          <p:cNvPr id="44" name="Text 41"/>
          <p:cNvSpPr/>
          <p:nvPr/>
        </p:nvSpPr>
        <p:spPr>
          <a:xfrm>
            <a:off x="768096" y="5376672"/>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 Élite</a:t>
            </a:r>
            <a:endParaRPr lang="en-US" sz="1050" dirty="0"/>
          </a:p>
        </p:txBody>
      </p:sp>
      <p:sp>
        <p:nvSpPr>
          <p:cNvPr id="45" name="Text 42"/>
          <p:cNvSpPr/>
          <p:nvPr/>
        </p:nvSpPr>
        <p:spPr>
          <a:xfrm>
            <a:off x="768096" y="5559552"/>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Laurence Bérubé</a:t>
            </a:r>
            <a:endParaRPr lang="en-US" sz="1430" dirty="0"/>
          </a:p>
        </p:txBody>
      </p:sp>
      <p:sp>
        <p:nvSpPr>
          <p:cNvPr id="46" name="Shape 43"/>
          <p:cNvSpPr/>
          <p:nvPr/>
        </p:nvSpPr>
        <p:spPr>
          <a:xfrm>
            <a:off x="4343400" y="3986784"/>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47" name="Shape 44"/>
          <p:cNvSpPr/>
          <p:nvPr/>
        </p:nvSpPr>
        <p:spPr>
          <a:xfrm>
            <a:off x="4343400" y="3986784"/>
            <a:ext cx="50292" cy="1911096"/>
          </a:xfrm>
          <a:prstGeom prst="rect">
            <a:avLst/>
          </a:prstGeom>
          <a:solidFill>
            <a:srgbClr val="176E78"/>
          </a:solidFill>
          <a:ln w="12700">
            <a:solidFill>
              <a:srgbClr val="176E78">
                <a:alpha val="0"/>
              </a:srgbClr>
            </a:solidFill>
            <a:prstDash val="solid"/>
          </a:ln>
        </p:spPr>
        <p:txBody>
          <a:bodyPr/>
          <a:lstStyle/>
          <a:p>
            <a:endParaRPr lang="fr-CA"/>
          </a:p>
        </p:txBody>
      </p:sp>
      <p:sp>
        <p:nvSpPr>
          <p:cNvPr id="48" name="Text 45"/>
          <p:cNvSpPr/>
          <p:nvPr/>
        </p:nvSpPr>
        <p:spPr>
          <a:xfrm>
            <a:off x="4526280" y="4133088"/>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Saint-François</a:t>
            </a:r>
            <a:endParaRPr lang="en-US" sz="1820" dirty="0"/>
          </a:p>
        </p:txBody>
      </p:sp>
      <p:sp>
        <p:nvSpPr>
          <p:cNvPr id="49" name="Text 46"/>
          <p:cNvSpPr/>
          <p:nvPr/>
        </p:nvSpPr>
        <p:spPr>
          <a:xfrm>
            <a:off x="4535424" y="4535424"/>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DIMANCHE</a:t>
            </a:r>
            <a:endParaRPr lang="en-US" sz="980" dirty="0"/>
          </a:p>
        </p:txBody>
      </p:sp>
      <p:sp>
        <p:nvSpPr>
          <p:cNvPr id="50" name="Text 47"/>
          <p:cNvSpPr/>
          <p:nvPr/>
        </p:nvSpPr>
        <p:spPr>
          <a:xfrm>
            <a:off x="4535424" y="4892040"/>
            <a:ext cx="3218688" cy="164592"/>
          </a:xfrm>
          <a:prstGeom prst="rect">
            <a:avLst/>
          </a:prstGeom>
          <a:noFill/>
          <a:ln/>
        </p:spPr>
        <p:txBody>
          <a:bodyPr wrap="square" lIns="0" tIns="0" rIns="0" bIns="0" rtlCol="0" anchor="ctr"/>
          <a:lstStyle/>
          <a:p>
            <a:pPr marL="0" indent="0">
              <a:buNone/>
            </a:pPr>
            <a:r>
              <a:rPr lang="en-US" sz="1050" b="1" dirty="0">
                <a:solidFill>
                  <a:srgbClr val="176E78"/>
                </a:solidFill>
                <a:latin typeface="Arial" pitchFamily="34" charset="0"/>
                <a:ea typeface="Arial" pitchFamily="34" charset="-122"/>
                <a:cs typeface="Arial" pitchFamily="34" charset="-120"/>
              </a:rPr>
              <a:t>PP</a:t>
            </a:r>
            <a:endParaRPr lang="en-US" sz="1050" dirty="0"/>
          </a:p>
        </p:txBody>
      </p:sp>
      <p:sp>
        <p:nvSpPr>
          <p:cNvPr id="51" name="Text 48"/>
          <p:cNvSpPr/>
          <p:nvPr/>
        </p:nvSpPr>
        <p:spPr>
          <a:xfrm>
            <a:off x="4535424" y="5074920"/>
            <a:ext cx="3218688" cy="237744"/>
          </a:xfrm>
          <a:prstGeom prst="rect">
            <a:avLst/>
          </a:prstGeom>
          <a:noFill/>
          <a:ln/>
        </p:spPr>
        <p:txBody>
          <a:bodyPr wrap="square" lIns="0" tIns="0" rIns="0" bIns="0" rtlCol="0" anchor="ctr"/>
          <a:lstStyle/>
          <a:p>
            <a:pPr marL="0" indent="0">
              <a:buNone/>
            </a:pPr>
            <a:r>
              <a:rPr lang="en-US" sz="1430" b="1" dirty="0">
                <a:solidFill>
                  <a:srgbClr val="15374B"/>
                </a:solidFill>
                <a:latin typeface="Arial" pitchFamily="34" charset="0"/>
                <a:ea typeface="Arial" pitchFamily="34" charset="-122"/>
                <a:cs typeface="Arial" pitchFamily="34" charset="-120"/>
              </a:rPr>
              <a:t>Fitia Raharinaivo</a:t>
            </a:r>
            <a:endParaRPr lang="en-US" sz="1430" dirty="0"/>
          </a:p>
        </p:txBody>
      </p:sp>
      <p:sp>
        <p:nvSpPr>
          <p:cNvPr id="52" name="Shape 49"/>
          <p:cNvSpPr/>
          <p:nvPr/>
        </p:nvSpPr>
        <p:spPr>
          <a:xfrm>
            <a:off x="8110728" y="3986784"/>
            <a:ext cx="3602736" cy="1911096"/>
          </a:xfrm>
          <a:prstGeom prst="roundRect">
            <a:avLst>
              <a:gd name="adj" fmla="val 5742"/>
            </a:avLst>
          </a:prstGeom>
          <a:solidFill>
            <a:srgbClr val="FFFFFF"/>
          </a:solidFill>
          <a:ln w="12700">
            <a:solidFill>
              <a:srgbClr val="FFFFFF">
                <a:alpha val="0"/>
              </a:srgbClr>
            </a:solidFill>
            <a:prstDash val="solid"/>
          </a:ln>
        </p:spPr>
        <p:txBody>
          <a:bodyPr/>
          <a:lstStyle/>
          <a:p>
            <a:endParaRPr lang="fr-CA"/>
          </a:p>
        </p:txBody>
      </p:sp>
      <p:sp>
        <p:nvSpPr>
          <p:cNvPr id="53" name="Shape 50"/>
          <p:cNvSpPr/>
          <p:nvPr/>
        </p:nvSpPr>
        <p:spPr>
          <a:xfrm>
            <a:off x="8110728" y="3986784"/>
            <a:ext cx="50292" cy="1911096"/>
          </a:xfrm>
          <a:prstGeom prst="rect">
            <a:avLst/>
          </a:prstGeom>
          <a:solidFill>
            <a:srgbClr val="C41230"/>
          </a:solidFill>
          <a:ln w="12700">
            <a:solidFill>
              <a:srgbClr val="C41230">
                <a:alpha val="0"/>
              </a:srgbClr>
            </a:solidFill>
            <a:prstDash val="solid"/>
          </a:ln>
        </p:spPr>
        <p:txBody>
          <a:bodyPr/>
          <a:lstStyle/>
          <a:p>
            <a:endParaRPr lang="fr-CA"/>
          </a:p>
        </p:txBody>
      </p:sp>
      <p:sp>
        <p:nvSpPr>
          <p:cNvPr id="54" name="Text 51"/>
          <p:cNvSpPr/>
          <p:nvPr/>
        </p:nvSpPr>
        <p:spPr>
          <a:xfrm>
            <a:off x="8293608" y="4133088"/>
            <a:ext cx="3236976" cy="310896"/>
          </a:xfrm>
          <a:prstGeom prst="rect">
            <a:avLst/>
          </a:prstGeom>
          <a:noFill/>
          <a:ln/>
        </p:spPr>
        <p:txBody>
          <a:bodyPr wrap="square" lIns="0" tIns="0" rIns="0" bIns="0" rtlCol="0" anchor="ctr"/>
          <a:lstStyle/>
          <a:p>
            <a:pPr marL="0" indent="0">
              <a:buNone/>
            </a:pPr>
            <a:r>
              <a:rPr lang="en-US" sz="1820" b="1" dirty="0">
                <a:solidFill>
                  <a:srgbClr val="15374B"/>
                </a:solidFill>
                <a:latin typeface="Arial" pitchFamily="34" charset="0"/>
                <a:ea typeface="Arial" pitchFamily="34" charset="-122"/>
                <a:cs typeface="Arial" pitchFamily="34" charset="-120"/>
              </a:rPr>
              <a:t>Autres programmes</a:t>
            </a:r>
            <a:endParaRPr lang="en-US" sz="1820" dirty="0"/>
          </a:p>
        </p:txBody>
      </p:sp>
      <p:sp>
        <p:nvSpPr>
          <p:cNvPr id="55" name="Text 52"/>
          <p:cNvSpPr/>
          <p:nvPr/>
        </p:nvSpPr>
        <p:spPr>
          <a:xfrm>
            <a:off x="8302752" y="4535424"/>
            <a:ext cx="3218688" cy="164592"/>
          </a:xfrm>
          <a:prstGeom prst="rect">
            <a:avLst/>
          </a:prstGeom>
          <a:noFill/>
          <a:ln/>
        </p:spPr>
        <p:txBody>
          <a:bodyPr wrap="square" lIns="0" tIns="0" rIns="0" bIns="0" rtlCol="0" anchor="ctr"/>
          <a:lstStyle/>
          <a:p>
            <a:pPr marL="0" indent="0">
              <a:buNone/>
            </a:pPr>
            <a:r>
              <a:rPr lang="en-US" sz="980" b="1" dirty="0">
                <a:solidFill>
                  <a:srgbClr val="657D88"/>
                </a:solidFill>
                <a:latin typeface="Arial" pitchFamily="34" charset="0"/>
                <a:ea typeface="Arial" pitchFamily="34" charset="-122"/>
                <a:cs typeface="Arial" pitchFamily="34" charset="-120"/>
              </a:rPr>
              <a:t>DÉVELOPPEMENT · ADULTES · STAR</a:t>
            </a:r>
            <a:endParaRPr lang="en-US" sz="980" dirty="0"/>
          </a:p>
        </p:txBody>
      </p:sp>
      <p:sp>
        <p:nvSpPr>
          <p:cNvPr id="56" name="Text 53"/>
          <p:cNvSpPr/>
          <p:nvPr/>
        </p:nvSpPr>
        <p:spPr>
          <a:xfrm>
            <a:off x="8302752" y="4873752"/>
            <a:ext cx="1170432" cy="173736"/>
          </a:xfrm>
          <a:prstGeom prst="rect">
            <a:avLst/>
          </a:prstGeom>
          <a:noFill/>
          <a:ln/>
        </p:spPr>
        <p:txBody>
          <a:bodyPr wrap="square" lIns="0" tIns="0" rIns="0" bIns="0" rtlCol="0" anchor="ctr"/>
          <a:lstStyle/>
          <a:p>
            <a:pPr marL="0" indent="0">
              <a:buNone/>
            </a:pPr>
            <a:r>
              <a:rPr lang="en-US" sz="1080" dirty="0">
                <a:solidFill>
                  <a:srgbClr val="657D88"/>
                </a:solidFill>
                <a:latin typeface="Arial" pitchFamily="34" charset="0"/>
                <a:ea typeface="Arial" pitchFamily="34" charset="-122"/>
                <a:cs typeface="Arial" pitchFamily="34" charset="-120"/>
              </a:rPr>
              <a:t>Dév. mercredi</a:t>
            </a:r>
            <a:endParaRPr lang="en-US" sz="1080" dirty="0"/>
          </a:p>
        </p:txBody>
      </p:sp>
      <p:sp>
        <p:nvSpPr>
          <p:cNvPr id="57" name="Text 54"/>
          <p:cNvSpPr/>
          <p:nvPr/>
        </p:nvSpPr>
        <p:spPr>
          <a:xfrm>
            <a:off x="9555480" y="4873752"/>
            <a:ext cx="1956816" cy="182880"/>
          </a:xfrm>
          <a:prstGeom prst="rect">
            <a:avLst/>
          </a:prstGeom>
          <a:noFill/>
          <a:ln/>
        </p:spPr>
        <p:txBody>
          <a:bodyPr wrap="square" lIns="0" tIns="0" rIns="0" bIns="0" rtlCol="0" anchor="ctr"/>
          <a:lstStyle/>
          <a:p>
            <a:pPr marL="0" indent="0">
              <a:buNone/>
            </a:pPr>
            <a:r>
              <a:rPr lang="en-US" sz="1250" b="1" dirty="0">
                <a:solidFill>
                  <a:srgbClr val="15374B"/>
                </a:solidFill>
                <a:latin typeface="Arial" pitchFamily="34" charset="0"/>
                <a:ea typeface="Arial" pitchFamily="34" charset="-122"/>
                <a:cs typeface="Arial" pitchFamily="34" charset="-120"/>
              </a:rPr>
              <a:t>Laurence Bérubé</a:t>
            </a:r>
            <a:endParaRPr lang="en-US" sz="1250" dirty="0"/>
          </a:p>
        </p:txBody>
      </p:sp>
      <p:sp>
        <p:nvSpPr>
          <p:cNvPr id="58" name="Text 55"/>
          <p:cNvSpPr/>
          <p:nvPr/>
        </p:nvSpPr>
        <p:spPr>
          <a:xfrm>
            <a:off x="8302752" y="5097780"/>
            <a:ext cx="1170432" cy="173736"/>
          </a:xfrm>
          <a:prstGeom prst="rect">
            <a:avLst/>
          </a:prstGeom>
          <a:noFill/>
          <a:ln/>
        </p:spPr>
        <p:txBody>
          <a:bodyPr wrap="square" lIns="0" tIns="0" rIns="0" bIns="0" rtlCol="0" anchor="ctr"/>
          <a:lstStyle/>
          <a:p>
            <a:pPr marL="0" indent="0">
              <a:buNone/>
            </a:pPr>
            <a:r>
              <a:rPr lang="en-US" sz="1080" dirty="0">
                <a:solidFill>
                  <a:srgbClr val="657D88"/>
                </a:solidFill>
                <a:latin typeface="Arial" pitchFamily="34" charset="0"/>
                <a:ea typeface="Arial" pitchFamily="34" charset="-122"/>
                <a:cs typeface="Arial" pitchFamily="34" charset="-120"/>
              </a:rPr>
              <a:t>Adultes jeudi</a:t>
            </a:r>
            <a:endParaRPr lang="en-US" sz="1080" dirty="0"/>
          </a:p>
        </p:txBody>
      </p:sp>
      <p:sp>
        <p:nvSpPr>
          <p:cNvPr id="59" name="Text 56"/>
          <p:cNvSpPr/>
          <p:nvPr/>
        </p:nvSpPr>
        <p:spPr>
          <a:xfrm>
            <a:off x="9555480" y="5097780"/>
            <a:ext cx="1956816" cy="182880"/>
          </a:xfrm>
          <a:prstGeom prst="rect">
            <a:avLst/>
          </a:prstGeom>
          <a:noFill/>
          <a:ln/>
        </p:spPr>
        <p:txBody>
          <a:bodyPr wrap="square" lIns="0" tIns="0" rIns="0" bIns="0" rtlCol="0" anchor="ctr"/>
          <a:lstStyle/>
          <a:p>
            <a:pPr marL="0" indent="0">
              <a:buNone/>
            </a:pPr>
            <a:r>
              <a:rPr lang="en-US" sz="1250" b="1" dirty="0">
                <a:solidFill>
                  <a:srgbClr val="15374B"/>
                </a:solidFill>
                <a:latin typeface="Arial" pitchFamily="34" charset="0"/>
                <a:ea typeface="Arial" pitchFamily="34" charset="-122"/>
                <a:cs typeface="Arial" pitchFamily="34" charset="-120"/>
              </a:rPr>
              <a:t>Fitia Raharinaivo</a:t>
            </a:r>
            <a:endParaRPr lang="en-US" sz="1250" dirty="0"/>
          </a:p>
        </p:txBody>
      </p:sp>
      <p:sp>
        <p:nvSpPr>
          <p:cNvPr id="60" name="Text 57"/>
          <p:cNvSpPr/>
          <p:nvPr/>
        </p:nvSpPr>
        <p:spPr>
          <a:xfrm>
            <a:off x="8302752" y="5321808"/>
            <a:ext cx="1170432" cy="173736"/>
          </a:xfrm>
          <a:prstGeom prst="rect">
            <a:avLst/>
          </a:prstGeom>
          <a:noFill/>
          <a:ln/>
        </p:spPr>
        <p:txBody>
          <a:bodyPr wrap="square" lIns="0" tIns="0" rIns="0" bIns="0" rtlCol="0" anchor="ctr"/>
          <a:lstStyle/>
          <a:p>
            <a:pPr marL="0" indent="0">
              <a:buNone/>
            </a:pPr>
            <a:r>
              <a:rPr lang="en-US" sz="1080" dirty="0">
                <a:solidFill>
                  <a:srgbClr val="657D88"/>
                </a:solidFill>
                <a:latin typeface="Arial" pitchFamily="34" charset="0"/>
                <a:ea typeface="Arial" pitchFamily="34" charset="-122"/>
                <a:cs typeface="Arial" pitchFamily="34" charset="-120"/>
              </a:rPr>
              <a:t>STAR G1</a:t>
            </a:r>
            <a:endParaRPr lang="en-US" sz="1080" dirty="0"/>
          </a:p>
        </p:txBody>
      </p:sp>
      <p:sp>
        <p:nvSpPr>
          <p:cNvPr id="61" name="Text 58"/>
          <p:cNvSpPr/>
          <p:nvPr/>
        </p:nvSpPr>
        <p:spPr>
          <a:xfrm>
            <a:off x="9555480" y="5321808"/>
            <a:ext cx="1956816" cy="182880"/>
          </a:xfrm>
          <a:prstGeom prst="rect">
            <a:avLst/>
          </a:prstGeom>
          <a:noFill/>
          <a:ln/>
        </p:spPr>
        <p:txBody>
          <a:bodyPr wrap="square" lIns="0" tIns="0" rIns="0" bIns="0" rtlCol="0" anchor="ctr"/>
          <a:lstStyle/>
          <a:p>
            <a:pPr marL="0" indent="0">
              <a:buNone/>
            </a:pPr>
            <a:r>
              <a:rPr lang="en-US" sz="1250" b="1" dirty="0">
                <a:solidFill>
                  <a:srgbClr val="15374B"/>
                </a:solidFill>
                <a:latin typeface="Arial" pitchFamily="34" charset="0"/>
                <a:ea typeface="Arial" pitchFamily="34" charset="-122"/>
                <a:cs typeface="Arial" pitchFamily="34" charset="-120"/>
              </a:rPr>
              <a:t>Morgane LB</a:t>
            </a:r>
            <a:endParaRPr lang="en-US" sz="1250" dirty="0"/>
          </a:p>
        </p:txBody>
      </p:sp>
      <p:sp>
        <p:nvSpPr>
          <p:cNvPr id="62" name="Text 59"/>
          <p:cNvSpPr/>
          <p:nvPr/>
        </p:nvSpPr>
        <p:spPr>
          <a:xfrm>
            <a:off x="8302752" y="5545836"/>
            <a:ext cx="1170432" cy="173736"/>
          </a:xfrm>
          <a:prstGeom prst="rect">
            <a:avLst/>
          </a:prstGeom>
          <a:noFill/>
          <a:ln/>
        </p:spPr>
        <p:txBody>
          <a:bodyPr wrap="square" lIns="0" tIns="0" rIns="0" bIns="0" rtlCol="0" anchor="ctr"/>
          <a:lstStyle/>
          <a:p>
            <a:pPr marL="0" indent="0">
              <a:buNone/>
            </a:pPr>
            <a:r>
              <a:rPr lang="en-US" sz="1080" dirty="0">
                <a:solidFill>
                  <a:srgbClr val="657D88"/>
                </a:solidFill>
                <a:latin typeface="Arial" pitchFamily="34" charset="0"/>
                <a:ea typeface="Arial" pitchFamily="34" charset="-122"/>
                <a:cs typeface="Arial" pitchFamily="34" charset="-120"/>
              </a:rPr>
              <a:t>STAR G2 / G3</a:t>
            </a:r>
            <a:endParaRPr lang="en-US" sz="1080" dirty="0"/>
          </a:p>
        </p:txBody>
      </p:sp>
      <p:sp>
        <p:nvSpPr>
          <p:cNvPr id="63" name="Text 60"/>
          <p:cNvSpPr/>
          <p:nvPr/>
        </p:nvSpPr>
        <p:spPr>
          <a:xfrm>
            <a:off x="9555480" y="5545836"/>
            <a:ext cx="1956816" cy="182880"/>
          </a:xfrm>
          <a:prstGeom prst="rect">
            <a:avLst/>
          </a:prstGeom>
          <a:noFill/>
          <a:ln/>
        </p:spPr>
        <p:txBody>
          <a:bodyPr wrap="square" lIns="0" tIns="0" rIns="0" bIns="0" rtlCol="0" anchor="ctr"/>
          <a:lstStyle/>
          <a:p>
            <a:pPr marL="0" indent="0">
              <a:buNone/>
            </a:pPr>
            <a:r>
              <a:rPr lang="en-US" sz="1250" b="1" dirty="0">
                <a:solidFill>
                  <a:srgbClr val="15374B"/>
                </a:solidFill>
                <a:latin typeface="Arial" pitchFamily="34" charset="0"/>
                <a:ea typeface="Arial" pitchFamily="34" charset="-122"/>
                <a:cs typeface="Arial" pitchFamily="34" charset="-120"/>
              </a:rPr>
              <a:t>Angel C</a:t>
            </a:r>
            <a:endParaRPr lang="en-US" sz="1250" dirty="0"/>
          </a:p>
        </p:txBody>
      </p:sp>
      <p:sp>
        <p:nvSpPr>
          <p:cNvPr id="64" name="Text 61"/>
          <p:cNvSpPr/>
          <p:nvPr/>
        </p:nvSpPr>
        <p:spPr>
          <a:xfrm>
            <a:off x="548640" y="6217920"/>
            <a:ext cx="10881360" cy="155448"/>
          </a:xfrm>
          <a:prstGeom prst="rect">
            <a:avLst/>
          </a:prstGeom>
          <a:noFill/>
          <a:ln/>
        </p:spPr>
        <p:txBody>
          <a:bodyPr wrap="square" lIns="0" tIns="0" rIns="0" bIns="0" rtlCol="0" anchor="ctr"/>
          <a:lstStyle/>
          <a:p>
            <a:pPr marL="0" indent="0">
              <a:buNone/>
            </a:pPr>
            <a:r>
              <a:rPr lang="en-US" sz="900" dirty="0">
                <a:solidFill>
                  <a:srgbClr val="657D88"/>
                </a:solidFill>
                <a:latin typeface="Arial" pitchFamily="34" charset="0"/>
                <a:ea typeface="Arial" pitchFamily="34" charset="-122"/>
                <a:cs typeface="Arial" pitchFamily="34" charset="-120"/>
              </a:rPr>
              <a:t>PP = Patinage Plus · PPA et les noms abrégés sont repris du modèle fourni.</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 DÉROULEMENT</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Une bonne séance commence avant d’entrer sur la glace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Arriver préparé permet de profiter pleinement du cours.</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06</a:t>
            </a:r>
            <a:endParaRPr lang="en-US" sz="1100" dirty="0"/>
          </a:p>
        </p:txBody>
      </p:sp>
      <p:sp>
        <p:nvSpPr>
          <p:cNvPr id="14" name="Shape 11"/>
          <p:cNvSpPr/>
          <p:nvPr/>
        </p:nvSpPr>
        <p:spPr>
          <a:xfrm>
            <a:off x="576072" y="1984248"/>
            <a:ext cx="3776472" cy="3986784"/>
          </a:xfrm>
          <a:prstGeom prst="roundRect">
            <a:avLst>
              <a:gd name="adj" fmla="val 2906"/>
            </a:avLst>
          </a:prstGeom>
          <a:solidFill>
            <a:srgbClr val="15374B"/>
          </a:solidFill>
          <a:ln w="12700">
            <a:solidFill>
              <a:srgbClr val="15374B">
                <a:alpha val="0"/>
              </a:srgbClr>
            </a:solidFill>
            <a:prstDash val="solid"/>
          </a:ln>
        </p:spPr>
        <p:txBody>
          <a:bodyPr/>
          <a:lstStyle/>
          <a:p>
            <a:endParaRPr lang="fr-CA"/>
          </a:p>
        </p:txBody>
      </p:sp>
      <p:pic>
        <p:nvPicPr>
          <p:cNvPr id="15" name="Image 1" descr="/mnt/data/v2_work/assets/faClock_FFFFFF.png"/>
          <p:cNvPicPr>
            <a:picLocks noChangeAspect="1"/>
          </p:cNvPicPr>
          <p:nvPr/>
        </p:nvPicPr>
        <p:blipFill>
          <a:blip r:embed="rId4"/>
          <a:stretch>
            <a:fillRect/>
          </a:stretch>
        </p:blipFill>
        <p:spPr>
          <a:xfrm>
            <a:off x="868680" y="2331720"/>
            <a:ext cx="566928" cy="566928"/>
          </a:xfrm>
          <a:prstGeom prst="rect">
            <a:avLst/>
          </a:prstGeom>
        </p:spPr>
      </p:pic>
      <p:sp>
        <p:nvSpPr>
          <p:cNvPr id="16" name="Text 12"/>
          <p:cNvSpPr/>
          <p:nvPr/>
        </p:nvSpPr>
        <p:spPr>
          <a:xfrm>
            <a:off x="850392" y="3145536"/>
            <a:ext cx="3163824" cy="694944"/>
          </a:xfrm>
          <a:prstGeom prst="rect">
            <a:avLst/>
          </a:prstGeom>
          <a:noFill/>
          <a:ln/>
        </p:spPr>
        <p:txBody>
          <a:bodyPr wrap="square" lIns="0" tIns="0" rIns="0" bIns="0" rtlCol="0" anchor="ctr"/>
          <a:lstStyle/>
          <a:p>
            <a:pPr marL="0" indent="0">
              <a:buNone/>
            </a:pPr>
            <a:r>
              <a:rPr lang="en-US" sz="4600" b="1" dirty="0">
                <a:solidFill>
                  <a:srgbClr val="FFFFFF"/>
                </a:solidFill>
                <a:latin typeface="Arial" pitchFamily="34" charset="0"/>
                <a:ea typeface="Arial" pitchFamily="34" charset="-122"/>
                <a:cs typeface="Arial" pitchFamily="34" charset="-120"/>
              </a:rPr>
              <a:t>25 min</a:t>
            </a:r>
            <a:endParaRPr lang="en-US" sz="4600" dirty="0"/>
          </a:p>
        </p:txBody>
      </p:sp>
      <p:sp>
        <p:nvSpPr>
          <p:cNvPr id="17" name="Text 13"/>
          <p:cNvSpPr/>
          <p:nvPr/>
        </p:nvSpPr>
        <p:spPr>
          <a:xfrm>
            <a:off x="868680" y="3867912"/>
            <a:ext cx="3108960" cy="347472"/>
          </a:xfrm>
          <a:prstGeom prst="rect">
            <a:avLst/>
          </a:prstGeom>
          <a:noFill/>
          <a:ln/>
        </p:spPr>
        <p:txBody>
          <a:bodyPr wrap="square" lIns="0" tIns="0" rIns="0" bIns="0" rtlCol="0" anchor="ctr"/>
          <a:lstStyle/>
          <a:p>
            <a:pPr marL="0" indent="0">
              <a:buNone/>
            </a:pPr>
            <a:r>
              <a:rPr lang="en-US" sz="2000" dirty="0">
                <a:solidFill>
                  <a:srgbClr val="DCEFF5"/>
                </a:solidFill>
                <a:latin typeface="Arial" pitchFamily="34" charset="0"/>
                <a:ea typeface="Arial" pitchFamily="34" charset="-122"/>
                <a:cs typeface="Arial" pitchFamily="34" charset="-120"/>
              </a:rPr>
              <a:t>d’avance environ</a:t>
            </a:r>
            <a:endParaRPr lang="en-US" sz="2000" dirty="0"/>
          </a:p>
        </p:txBody>
      </p:sp>
      <p:sp>
        <p:nvSpPr>
          <p:cNvPr id="18" name="Text 14"/>
          <p:cNvSpPr/>
          <p:nvPr/>
        </p:nvSpPr>
        <p:spPr>
          <a:xfrm>
            <a:off x="868680" y="4626864"/>
            <a:ext cx="3127248" cy="859536"/>
          </a:xfrm>
          <a:prstGeom prst="rect">
            <a:avLst/>
          </a:prstGeom>
          <a:noFill/>
          <a:ln/>
        </p:spPr>
        <p:txBody>
          <a:bodyPr wrap="square" lIns="0" tIns="0" rIns="0" bIns="0" rtlCol="0" anchor="t"/>
          <a:lstStyle/>
          <a:p>
            <a:pPr marL="0" indent="0">
              <a:buNone/>
            </a:pPr>
            <a:r>
              <a:rPr lang="en-US" sz="1780" dirty="0">
                <a:solidFill>
                  <a:srgbClr val="FFFFFF"/>
                </a:solidFill>
                <a:latin typeface="Arial" pitchFamily="34" charset="0"/>
                <a:ea typeface="Arial" pitchFamily="34" charset="-122"/>
                <a:cs typeface="Arial" pitchFamily="34" charset="-120"/>
              </a:rPr>
              <a:t>Le temps d’attacher les patins, de s’équiper et de rejoindre son groupe sans précipitation.</a:t>
            </a:r>
            <a:endParaRPr lang="en-US" sz="1780" dirty="0"/>
          </a:p>
        </p:txBody>
      </p:sp>
      <p:sp>
        <p:nvSpPr>
          <p:cNvPr id="19" name="Shape 15"/>
          <p:cNvSpPr/>
          <p:nvPr/>
        </p:nvSpPr>
        <p:spPr>
          <a:xfrm>
            <a:off x="4590288" y="1984248"/>
            <a:ext cx="7022592" cy="1207008"/>
          </a:xfrm>
          <a:prstGeom prst="roundRect">
            <a:avLst>
              <a:gd name="adj" fmla="val 9091"/>
            </a:avLst>
          </a:prstGeom>
          <a:solidFill>
            <a:srgbClr val="FFFFFF"/>
          </a:solidFill>
          <a:ln w="12700">
            <a:solidFill>
              <a:srgbClr val="FFFFFF">
                <a:alpha val="0"/>
              </a:srgbClr>
            </a:solidFill>
            <a:prstDash val="solid"/>
          </a:ln>
        </p:spPr>
        <p:txBody>
          <a:bodyPr/>
          <a:lstStyle/>
          <a:p>
            <a:endParaRPr lang="fr-CA"/>
          </a:p>
        </p:txBody>
      </p:sp>
      <p:pic>
        <p:nvPicPr>
          <p:cNvPr id="20" name="Image 2" descr="/mnt/data/v2_work/assets/faShieldHalved_176E78.png"/>
          <p:cNvPicPr>
            <a:picLocks noChangeAspect="1"/>
          </p:cNvPicPr>
          <p:nvPr/>
        </p:nvPicPr>
        <p:blipFill>
          <a:blip r:embed="rId5"/>
          <a:stretch>
            <a:fillRect/>
          </a:stretch>
        </p:blipFill>
        <p:spPr>
          <a:xfrm>
            <a:off x="4846320" y="2331720"/>
            <a:ext cx="374904" cy="374904"/>
          </a:xfrm>
          <a:prstGeom prst="rect">
            <a:avLst/>
          </a:prstGeom>
        </p:spPr>
      </p:pic>
      <p:sp>
        <p:nvSpPr>
          <p:cNvPr id="21" name="Text 16"/>
          <p:cNvSpPr/>
          <p:nvPr/>
        </p:nvSpPr>
        <p:spPr>
          <a:xfrm>
            <a:off x="5458968" y="2148840"/>
            <a:ext cx="5843016" cy="274320"/>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Avant</a:t>
            </a:r>
            <a:endParaRPr lang="en-US" sz="2000" dirty="0"/>
          </a:p>
        </p:txBody>
      </p:sp>
      <p:sp>
        <p:nvSpPr>
          <p:cNvPr id="22" name="Text 17"/>
          <p:cNvSpPr/>
          <p:nvPr/>
        </p:nvSpPr>
        <p:spPr>
          <a:xfrm>
            <a:off x="5458968" y="2560320"/>
            <a:ext cx="5779008" cy="384048"/>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Vérifier l’équipement, attacher les patins et suivre les indications de l’équipe.</a:t>
            </a:r>
            <a:endParaRPr lang="en-US" sz="1680" dirty="0"/>
          </a:p>
        </p:txBody>
      </p:sp>
      <p:sp>
        <p:nvSpPr>
          <p:cNvPr id="23" name="Shape 18"/>
          <p:cNvSpPr/>
          <p:nvPr/>
        </p:nvSpPr>
        <p:spPr>
          <a:xfrm>
            <a:off x="4590288" y="3364992"/>
            <a:ext cx="7022592" cy="1207008"/>
          </a:xfrm>
          <a:prstGeom prst="roundRect">
            <a:avLst>
              <a:gd name="adj" fmla="val 9091"/>
            </a:avLst>
          </a:prstGeom>
          <a:solidFill>
            <a:srgbClr val="FFFFFF"/>
          </a:solidFill>
          <a:ln w="12700">
            <a:solidFill>
              <a:srgbClr val="FFFFFF">
                <a:alpha val="0"/>
              </a:srgbClr>
            </a:solidFill>
            <a:prstDash val="solid"/>
          </a:ln>
        </p:spPr>
        <p:txBody>
          <a:bodyPr/>
          <a:lstStyle/>
          <a:p>
            <a:endParaRPr lang="fr-CA"/>
          </a:p>
        </p:txBody>
      </p:sp>
      <p:pic>
        <p:nvPicPr>
          <p:cNvPr id="24" name="Image 3" descr="/mnt/data/v2_work/assets/faPersonSkating_176E78.png"/>
          <p:cNvPicPr>
            <a:picLocks noChangeAspect="1"/>
          </p:cNvPicPr>
          <p:nvPr/>
        </p:nvPicPr>
        <p:blipFill>
          <a:blip r:embed="rId6"/>
          <a:stretch>
            <a:fillRect/>
          </a:stretch>
        </p:blipFill>
        <p:spPr>
          <a:xfrm>
            <a:off x="4846320" y="3712464"/>
            <a:ext cx="374904" cy="374904"/>
          </a:xfrm>
          <a:prstGeom prst="rect">
            <a:avLst/>
          </a:prstGeom>
        </p:spPr>
      </p:pic>
      <p:sp>
        <p:nvSpPr>
          <p:cNvPr id="25" name="Text 19"/>
          <p:cNvSpPr/>
          <p:nvPr/>
        </p:nvSpPr>
        <p:spPr>
          <a:xfrm>
            <a:off x="5458968" y="3529584"/>
            <a:ext cx="5843016" cy="274320"/>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Pendant</a:t>
            </a:r>
            <a:endParaRPr lang="en-US" sz="2000" dirty="0"/>
          </a:p>
        </p:txBody>
      </p:sp>
      <p:sp>
        <p:nvSpPr>
          <p:cNvPr id="26" name="Text 20"/>
          <p:cNvSpPr/>
          <p:nvPr/>
        </p:nvSpPr>
        <p:spPr>
          <a:xfrm>
            <a:off x="5458968" y="3941064"/>
            <a:ext cx="5779008" cy="384048"/>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Participer aux activités et aux circuits adaptés au groupe et à ses besoins.</a:t>
            </a:r>
            <a:endParaRPr lang="en-US" sz="1680" dirty="0"/>
          </a:p>
        </p:txBody>
      </p:sp>
      <p:sp>
        <p:nvSpPr>
          <p:cNvPr id="27" name="Shape 21"/>
          <p:cNvSpPr/>
          <p:nvPr/>
        </p:nvSpPr>
        <p:spPr>
          <a:xfrm>
            <a:off x="4590288" y="4745736"/>
            <a:ext cx="7022592" cy="1207008"/>
          </a:xfrm>
          <a:prstGeom prst="roundRect">
            <a:avLst>
              <a:gd name="adj" fmla="val 9091"/>
            </a:avLst>
          </a:prstGeom>
          <a:solidFill>
            <a:srgbClr val="FFFFFF"/>
          </a:solidFill>
          <a:ln w="12700">
            <a:solidFill>
              <a:srgbClr val="FFFFFF">
                <a:alpha val="0"/>
              </a:srgbClr>
            </a:solidFill>
            <a:prstDash val="solid"/>
          </a:ln>
        </p:spPr>
        <p:txBody>
          <a:bodyPr/>
          <a:lstStyle/>
          <a:p>
            <a:endParaRPr lang="fr-CA"/>
          </a:p>
        </p:txBody>
      </p:sp>
      <p:pic>
        <p:nvPicPr>
          <p:cNvPr id="28" name="Image 4" descr="/mnt/data/v2_work/assets/faHandsClapping_176E78.png"/>
          <p:cNvPicPr>
            <a:picLocks noChangeAspect="1"/>
          </p:cNvPicPr>
          <p:nvPr/>
        </p:nvPicPr>
        <p:blipFill>
          <a:blip r:embed="rId7"/>
          <a:stretch>
            <a:fillRect/>
          </a:stretch>
        </p:blipFill>
        <p:spPr>
          <a:xfrm>
            <a:off x="4846320" y="5093208"/>
            <a:ext cx="374904" cy="374904"/>
          </a:xfrm>
          <a:prstGeom prst="rect">
            <a:avLst/>
          </a:prstGeom>
        </p:spPr>
      </p:pic>
      <p:sp>
        <p:nvSpPr>
          <p:cNvPr id="29" name="Text 22"/>
          <p:cNvSpPr/>
          <p:nvPr/>
        </p:nvSpPr>
        <p:spPr>
          <a:xfrm>
            <a:off x="5458968" y="4910328"/>
            <a:ext cx="5843016" cy="274320"/>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Après</a:t>
            </a:r>
            <a:endParaRPr lang="en-US" sz="2000" dirty="0"/>
          </a:p>
        </p:txBody>
      </p:sp>
      <p:sp>
        <p:nvSpPr>
          <p:cNvPr id="30" name="Text 23"/>
          <p:cNvSpPr/>
          <p:nvPr/>
        </p:nvSpPr>
        <p:spPr>
          <a:xfrm>
            <a:off x="5458968" y="5321808"/>
            <a:ext cx="5779008" cy="384048"/>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Encourager les efforts et préparer le matériel pour le prochain cours.</a:t>
            </a:r>
            <a:endParaRPr lang="en-US" sz="16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L’ÉQUIPEMENT</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Le bon matériel, à chaque cours</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Des patins qui soutiennent la cheville et des vêtements adaptés à la glace.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07</a:t>
            </a:r>
            <a:endParaRPr lang="en-US" sz="1100" dirty="0"/>
          </a:p>
        </p:txBody>
      </p:sp>
      <p:pic>
        <p:nvPicPr>
          <p:cNvPr id="16" name="Image 1" descr="/mnt/data/v2_work/assets/faCircleCheck_268462.png"/>
          <p:cNvPicPr>
            <a:picLocks noChangeAspect="1"/>
          </p:cNvPicPr>
          <p:nvPr/>
        </p:nvPicPr>
        <p:blipFill>
          <a:blip r:embed="rId4"/>
          <a:stretch>
            <a:fillRect/>
          </a:stretch>
        </p:blipFill>
        <p:spPr>
          <a:xfrm>
            <a:off x="822960" y="2194560"/>
            <a:ext cx="374904" cy="374904"/>
          </a:xfrm>
          <a:prstGeom prst="rect">
            <a:avLst/>
          </a:prstGeom>
        </p:spPr>
      </p:pic>
      <p:sp>
        <p:nvSpPr>
          <p:cNvPr id="17" name="Text 13"/>
          <p:cNvSpPr/>
          <p:nvPr/>
        </p:nvSpPr>
        <p:spPr>
          <a:xfrm>
            <a:off x="1380744" y="2167128"/>
            <a:ext cx="5413248" cy="329184"/>
          </a:xfrm>
          <a:prstGeom prst="rect">
            <a:avLst/>
          </a:prstGeom>
          <a:noFill/>
          <a:ln/>
        </p:spPr>
        <p:txBody>
          <a:bodyPr wrap="square" lIns="0" tIns="0" rIns="0" bIns="0" rtlCol="0" anchor="ctr"/>
          <a:lstStyle/>
          <a:p>
            <a:pPr marL="0" indent="0">
              <a:buNone/>
            </a:pPr>
            <a:r>
              <a:rPr lang="en-US" sz="2300" b="1" dirty="0">
                <a:solidFill>
                  <a:srgbClr val="176E78"/>
                </a:solidFill>
                <a:latin typeface="Arial" pitchFamily="34" charset="0"/>
                <a:ea typeface="Arial" pitchFamily="34" charset="-122"/>
                <a:cs typeface="Arial" pitchFamily="34" charset="-120"/>
              </a:rPr>
              <a:t>À privilégier</a:t>
            </a:r>
            <a:endParaRPr lang="en-US" sz="2300" dirty="0"/>
          </a:p>
        </p:txBody>
      </p:sp>
      <p:sp>
        <p:nvSpPr>
          <p:cNvPr id="18" name="Text 14"/>
          <p:cNvSpPr/>
          <p:nvPr/>
        </p:nvSpPr>
        <p:spPr>
          <a:xfrm>
            <a:off x="877824" y="2761488"/>
            <a:ext cx="1097280" cy="274320"/>
          </a:xfrm>
          <a:prstGeom prst="rect">
            <a:avLst/>
          </a:prstGeom>
          <a:noFill/>
          <a:ln/>
        </p:spPr>
        <p:txBody>
          <a:bodyPr wrap="square" lIns="0" tIns="0" rIns="0" bIns="0" rtlCol="0" anchor="ctr"/>
          <a:lstStyle/>
          <a:p>
            <a:pPr marL="0" indent="0">
              <a:buNone/>
            </a:pPr>
            <a:r>
              <a:rPr lang="en-US" sz="1670" b="1" dirty="0">
                <a:solidFill>
                  <a:srgbClr val="176E78"/>
                </a:solidFill>
                <a:latin typeface="Arial" pitchFamily="34" charset="0"/>
                <a:ea typeface="Arial" pitchFamily="34" charset="-122"/>
                <a:cs typeface="Arial" pitchFamily="34" charset="-120"/>
              </a:rPr>
              <a:t>Patins</a:t>
            </a:r>
            <a:endParaRPr lang="en-US" sz="1670" dirty="0"/>
          </a:p>
        </p:txBody>
      </p:sp>
      <p:sp>
        <p:nvSpPr>
          <p:cNvPr id="19" name="Text 15"/>
          <p:cNvSpPr/>
          <p:nvPr/>
        </p:nvSpPr>
        <p:spPr>
          <a:xfrm>
            <a:off x="2103120" y="2761488"/>
            <a:ext cx="4672584" cy="402336"/>
          </a:xfrm>
          <a:prstGeom prst="rect">
            <a:avLst/>
          </a:prstGeom>
          <a:noFill/>
          <a:ln/>
        </p:spPr>
        <p:txBody>
          <a:bodyPr wrap="square" lIns="0" tIns="0" rIns="0" bIns="0" rtlCol="0" anchor="t"/>
          <a:lstStyle/>
          <a:p>
            <a:pPr marL="0" indent="0">
              <a:buNone/>
            </a:pPr>
            <a:r>
              <a:rPr lang="en-US" sz="1570" dirty="0">
                <a:solidFill>
                  <a:srgbClr val="15374B"/>
                </a:solidFill>
                <a:latin typeface="Arial" pitchFamily="34" charset="0"/>
                <a:ea typeface="Arial" pitchFamily="34" charset="-122"/>
                <a:cs typeface="Arial" pitchFamily="34" charset="-120"/>
              </a:rPr>
              <a:t>En bon état, à la bonne taille, avec un bon maintien.</a:t>
            </a:r>
            <a:endParaRPr lang="en-US" sz="1570" dirty="0"/>
          </a:p>
        </p:txBody>
      </p:sp>
      <p:sp>
        <p:nvSpPr>
          <p:cNvPr id="20" name="Shape 16"/>
          <p:cNvSpPr/>
          <p:nvPr/>
        </p:nvSpPr>
        <p:spPr>
          <a:xfrm>
            <a:off x="886968" y="3227832"/>
            <a:ext cx="5907024" cy="0"/>
          </a:xfrm>
          <a:prstGeom prst="line">
            <a:avLst/>
          </a:prstGeom>
          <a:noFill/>
          <a:ln w="8255">
            <a:solidFill>
              <a:srgbClr val="E7EFF3"/>
            </a:solidFill>
            <a:prstDash val="solid"/>
            <a:headEnd type="none"/>
            <a:tailEnd type="none"/>
          </a:ln>
        </p:spPr>
        <p:txBody>
          <a:bodyPr/>
          <a:lstStyle/>
          <a:p>
            <a:endParaRPr lang="fr-CA"/>
          </a:p>
        </p:txBody>
      </p:sp>
      <p:sp>
        <p:nvSpPr>
          <p:cNvPr id="21" name="Text 17"/>
          <p:cNvSpPr/>
          <p:nvPr/>
        </p:nvSpPr>
        <p:spPr>
          <a:xfrm>
            <a:off x="877824" y="3328416"/>
            <a:ext cx="1097280" cy="274320"/>
          </a:xfrm>
          <a:prstGeom prst="rect">
            <a:avLst/>
          </a:prstGeom>
          <a:noFill/>
          <a:ln/>
        </p:spPr>
        <p:txBody>
          <a:bodyPr wrap="square" lIns="0" tIns="0" rIns="0" bIns="0" rtlCol="0" anchor="ctr"/>
          <a:lstStyle/>
          <a:p>
            <a:pPr marL="0" indent="0">
              <a:buNone/>
            </a:pPr>
            <a:r>
              <a:rPr lang="en-US" sz="1670" b="1" dirty="0">
                <a:solidFill>
                  <a:srgbClr val="176E78"/>
                </a:solidFill>
                <a:latin typeface="Arial" pitchFamily="34" charset="0"/>
                <a:ea typeface="Arial" pitchFamily="34" charset="-122"/>
                <a:cs typeface="Arial" pitchFamily="34" charset="-120"/>
              </a:rPr>
              <a:t>Casque</a:t>
            </a:r>
            <a:endParaRPr lang="en-US" sz="1670" dirty="0"/>
          </a:p>
        </p:txBody>
      </p:sp>
      <p:sp>
        <p:nvSpPr>
          <p:cNvPr id="22" name="Text 18"/>
          <p:cNvSpPr/>
          <p:nvPr/>
        </p:nvSpPr>
        <p:spPr>
          <a:xfrm>
            <a:off x="2103120" y="3328416"/>
            <a:ext cx="4672584" cy="402336"/>
          </a:xfrm>
          <a:prstGeom prst="rect">
            <a:avLst/>
          </a:prstGeom>
          <a:noFill/>
          <a:ln/>
        </p:spPr>
        <p:txBody>
          <a:bodyPr wrap="square" lIns="0" tIns="0" rIns="0" bIns="0" rtlCol="0" anchor="t"/>
          <a:lstStyle/>
          <a:p>
            <a:pPr marL="0" indent="0">
              <a:buNone/>
            </a:pPr>
            <a:r>
              <a:rPr lang="en-US" sz="1570" dirty="0">
                <a:solidFill>
                  <a:srgbClr val="15374B"/>
                </a:solidFill>
                <a:latin typeface="Arial" pitchFamily="34" charset="0"/>
                <a:ea typeface="Arial" pitchFamily="34" charset="-122"/>
                <a:cs typeface="Arial" pitchFamily="34" charset="-120"/>
              </a:rPr>
              <a:t>Casque de hockey homologué CSA et bien ajusté.</a:t>
            </a:r>
            <a:endParaRPr lang="en-US" sz="1570" dirty="0"/>
          </a:p>
        </p:txBody>
      </p:sp>
      <p:sp>
        <p:nvSpPr>
          <p:cNvPr id="23" name="Shape 19"/>
          <p:cNvSpPr/>
          <p:nvPr/>
        </p:nvSpPr>
        <p:spPr>
          <a:xfrm>
            <a:off x="886968" y="3794760"/>
            <a:ext cx="5907024" cy="0"/>
          </a:xfrm>
          <a:prstGeom prst="line">
            <a:avLst/>
          </a:prstGeom>
          <a:noFill/>
          <a:ln w="8255">
            <a:solidFill>
              <a:srgbClr val="E7EFF3"/>
            </a:solidFill>
            <a:prstDash val="solid"/>
            <a:headEnd type="none"/>
            <a:tailEnd type="none"/>
          </a:ln>
        </p:spPr>
        <p:txBody>
          <a:bodyPr/>
          <a:lstStyle/>
          <a:p>
            <a:endParaRPr lang="fr-CA"/>
          </a:p>
        </p:txBody>
      </p:sp>
      <p:sp>
        <p:nvSpPr>
          <p:cNvPr id="24" name="Text 20"/>
          <p:cNvSpPr/>
          <p:nvPr/>
        </p:nvSpPr>
        <p:spPr>
          <a:xfrm>
            <a:off x="877824" y="3895344"/>
            <a:ext cx="1097280" cy="274320"/>
          </a:xfrm>
          <a:prstGeom prst="rect">
            <a:avLst/>
          </a:prstGeom>
          <a:noFill/>
          <a:ln/>
        </p:spPr>
        <p:txBody>
          <a:bodyPr wrap="square" lIns="0" tIns="0" rIns="0" bIns="0" rtlCol="0" anchor="ctr"/>
          <a:lstStyle/>
          <a:p>
            <a:pPr marL="0" indent="0">
              <a:buNone/>
            </a:pPr>
            <a:r>
              <a:rPr lang="en-US" sz="1670" b="1" dirty="0">
                <a:solidFill>
                  <a:srgbClr val="176E78"/>
                </a:solidFill>
                <a:latin typeface="Arial" pitchFamily="34" charset="0"/>
                <a:ea typeface="Arial" pitchFamily="34" charset="-122"/>
                <a:cs typeface="Arial" pitchFamily="34" charset="-120"/>
              </a:rPr>
              <a:t>Mains</a:t>
            </a:r>
            <a:endParaRPr lang="en-US" sz="1670" dirty="0"/>
          </a:p>
        </p:txBody>
      </p:sp>
      <p:sp>
        <p:nvSpPr>
          <p:cNvPr id="25" name="Text 21"/>
          <p:cNvSpPr/>
          <p:nvPr/>
        </p:nvSpPr>
        <p:spPr>
          <a:xfrm>
            <a:off x="2103120" y="3895344"/>
            <a:ext cx="4672584" cy="402336"/>
          </a:xfrm>
          <a:prstGeom prst="rect">
            <a:avLst/>
          </a:prstGeom>
          <a:noFill/>
          <a:ln/>
        </p:spPr>
        <p:txBody>
          <a:bodyPr wrap="square" lIns="0" tIns="0" rIns="0" bIns="0" rtlCol="0" anchor="t"/>
          <a:lstStyle/>
          <a:p>
            <a:pPr marL="0" indent="0">
              <a:buNone/>
            </a:pPr>
            <a:r>
              <a:rPr lang="en-US" sz="1570" dirty="0">
                <a:solidFill>
                  <a:srgbClr val="15374B"/>
                </a:solidFill>
                <a:latin typeface="Arial" pitchFamily="34" charset="0"/>
                <a:ea typeface="Arial" pitchFamily="34" charset="-122"/>
                <a:cs typeface="Arial" pitchFamily="34" charset="-120"/>
              </a:rPr>
              <a:t>Gants ou mitaines à doigts fermés.</a:t>
            </a:r>
            <a:endParaRPr lang="en-US" sz="1570" dirty="0"/>
          </a:p>
        </p:txBody>
      </p:sp>
      <p:sp>
        <p:nvSpPr>
          <p:cNvPr id="26" name="Shape 22"/>
          <p:cNvSpPr/>
          <p:nvPr/>
        </p:nvSpPr>
        <p:spPr>
          <a:xfrm>
            <a:off x="886968" y="4361688"/>
            <a:ext cx="5907024" cy="0"/>
          </a:xfrm>
          <a:prstGeom prst="line">
            <a:avLst/>
          </a:prstGeom>
          <a:noFill/>
          <a:ln w="8255">
            <a:solidFill>
              <a:srgbClr val="E7EFF3"/>
            </a:solidFill>
            <a:prstDash val="solid"/>
            <a:headEnd type="none"/>
            <a:tailEnd type="none"/>
          </a:ln>
        </p:spPr>
        <p:txBody>
          <a:bodyPr/>
          <a:lstStyle/>
          <a:p>
            <a:endParaRPr lang="fr-CA"/>
          </a:p>
        </p:txBody>
      </p:sp>
      <p:sp>
        <p:nvSpPr>
          <p:cNvPr id="27" name="Text 23"/>
          <p:cNvSpPr/>
          <p:nvPr/>
        </p:nvSpPr>
        <p:spPr>
          <a:xfrm>
            <a:off x="877824" y="4462272"/>
            <a:ext cx="1097280" cy="274320"/>
          </a:xfrm>
          <a:prstGeom prst="rect">
            <a:avLst/>
          </a:prstGeom>
          <a:noFill/>
          <a:ln/>
        </p:spPr>
        <p:txBody>
          <a:bodyPr wrap="square" lIns="0" tIns="0" rIns="0" bIns="0" rtlCol="0" anchor="ctr"/>
          <a:lstStyle/>
          <a:p>
            <a:pPr marL="0" indent="0">
              <a:buNone/>
            </a:pPr>
            <a:r>
              <a:rPr lang="en-US" sz="1670" b="1" dirty="0">
                <a:solidFill>
                  <a:srgbClr val="176E78"/>
                </a:solidFill>
                <a:latin typeface="Arial" pitchFamily="34" charset="0"/>
                <a:ea typeface="Arial" pitchFamily="34" charset="-122"/>
                <a:cs typeface="Arial" pitchFamily="34" charset="-120"/>
              </a:rPr>
              <a:t>Vêtements</a:t>
            </a:r>
            <a:endParaRPr lang="en-US" sz="1670" dirty="0"/>
          </a:p>
        </p:txBody>
      </p:sp>
      <p:sp>
        <p:nvSpPr>
          <p:cNvPr id="28" name="Text 24"/>
          <p:cNvSpPr/>
          <p:nvPr/>
        </p:nvSpPr>
        <p:spPr>
          <a:xfrm>
            <a:off x="2103120" y="4462272"/>
            <a:ext cx="4672584" cy="402336"/>
          </a:xfrm>
          <a:prstGeom prst="rect">
            <a:avLst/>
          </a:prstGeom>
          <a:noFill/>
          <a:ln/>
        </p:spPr>
        <p:txBody>
          <a:bodyPr wrap="square" lIns="0" tIns="0" rIns="0" bIns="0" rtlCol="0" anchor="t"/>
          <a:lstStyle/>
          <a:p>
            <a:pPr marL="0" indent="0">
              <a:buNone/>
            </a:pPr>
            <a:r>
              <a:rPr lang="en-US" sz="1570" dirty="0">
                <a:solidFill>
                  <a:srgbClr val="15374B"/>
                </a:solidFill>
                <a:latin typeface="Arial" pitchFamily="34" charset="0"/>
                <a:ea typeface="Arial" pitchFamily="34" charset="-122"/>
                <a:cs typeface="Arial" pitchFamily="34" charset="-120"/>
              </a:rPr>
              <a:t>Pantalon sport non évasé et chandail confortable.</a:t>
            </a:r>
            <a:endParaRPr lang="en-US" sz="1570" dirty="0"/>
          </a:p>
        </p:txBody>
      </p:sp>
      <p:sp>
        <p:nvSpPr>
          <p:cNvPr id="29" name="Shape 25"/>
          <p:cNvSpPr/>
          <p:nvPr/>
        </p:nvSpPr>
        <p:spPr>
          <a:xfrm>
            <a:off x="886968" y="4928616"/>
            <a:ext cx="5907024" cy="0"/>
          </a:xfrm>
          <a:prstGeom prst="line">
            <a:avLst/>
          </a:prstGeom>
          <a:noFill/>
          <a:ln w="8255">
            <a:solidFill>
              <a:srgbClr val="E7EFF3"/>
            </a:solidFill>
            <a:prstDash val="solid"/>
            <a:headEnd type="none"/>
            <a:tailEnd type="none"/>
          </a:ln>
        </p:spPr>
        <p:txBody>
          <a:bodyPr/>
          <a:lstStyle/>
          <a:p>
            <a:endParaRPr lang="fr-CA"/>
          </a:p>
        </p:txBody>
      </p:sp>
      <p:sp>
        <p:nvSpPr>
          <p:cNvPr id="30" name="Text 26"/>
          <p:cNvSpPr/>
          <p:nvPr/>
        </p:nvSpPr>
        <p:spPr>
          <a:xfrm>
            <a:off x="877824" y="5029200"/>
            <a:ext cx="1097280" cy="274320"/>
          </a:xfrm>
          <a:prstGeom prst="rect">
            <a:avLst/>
          </a:prstGeom>
          <a:noFill/>
          <a:ln/>
        </p:spPr>
        <p:txBody>
          <a:bodyPr wrap="square" lIns="0" tIns="0" rIns="0" bIns="0" rtlCol="0" anchor="ctr"/>
          <a:lstStyle/>
          <a:p>
            <a:pPr marL="0" indent="0">
              <a:buNone/>
            </a:pPr>
            <a:r>
              <a:rPr lang="en-US" sz="1670" b="1" dirty="0">
                <a:solidFill>
                  <a:srgbClr val="176E78"/>
                </a:solidFill>
                <a:latin typeface="Arial" pitchFamily="34" charset="0"/>
                <a:ea typeface="Arial" pitchFamily="34" charset="-122"/>
                <a:cs typeface="Arial" pitchFamily="34" charset="-120"/>
              </a:rPr>
              <a:t>Hors glace</a:t>
            </a:r>
            <a:endParaRPr lang="en-US" sz="1670" dirty="0"/>
          </a:p>
        </p:txBody>
      </p:sp>
      <p:sp>
        <p:nvSpPr>
          <p:cNvPr id="31" name="Text 27"/>
          <p:cNvSpPr/>
          <p:nvPr/>
        </p:nvSpPr>
        <p:spPr>
          <a:xfrm>
            <a:off x="2103120" y="5029200"/>
            <a:ext cx="4672584" cy="402336"/>
          </a:xfrm>
          <a:prstGeom prst="rect">
            <a:avLst/>
          </a:prstGeom>
          <a:noFill/>
          <a:ln/>
        </p:spPr>
        <p:txBody>
          <a:bodyPr wrap="square" lIns="0" tIns="0" rIns="0" bIns="0" rtlCol="0" anchor="t"/>
          <a:lstStyle/>
          <a:p>
            <a:pPr marL="0" indent="0">
              <a:buNone/>
            </a:pPr>
            <a:r>
              <a:rPr lang="en-US" sz="1570" dirty="0">
                <a:solidFill>
                  <a:srgbClr val="15374B"/>
                </a:solidFill>
                <a:latin typeface="Arial" pitchFamily="34" charset="0"/>
                <a:ea typeface="Arial" pitchFamily="34" charset="-122"/>
                <a:cs typeface="Arial" pitchFamily="34" charset="-120"/>
              </a:rPr>
              <a:t>Protège-lames rigides; linge pour sécher les lames.</a:t>
            </a:r>
            <a:endParaRPr lang="en-US" sz="1570" dirty="0"/>
          </a:p>
        </p:txBody>
      </p:sp>
      <p:pic>
        <p:nvPicPr>
          <p:cNvPr id="32" name="Image 2" descr="/mnt/data/v2_work/assets/faTriangleExclamation_C41230.png"/>
          <p:cNvPicPr>
            <a:picLocks noChangeAspect="1"/>
          </p:cNvPicPr>
          <p:nvPr/>
        </p:nvPicPr>
        <p:blipFill>
          <a:blip r:embed="rId5"/>
          <a:stretch>
            <a:fillRect/>
          </a:stretch>
        </p:blipFill>
        <p:spPr>
          <a:xfrm>
            <a:off x="7626096" y="2203704"/>
            <a:ext cx="347472" cy="347472"/>
          </a:xfrm>
          <a:prstGeom prst="rect">
            <a:avLst/>
          </a:prstGeom>
        </p:spPr>
      </p:pic>
      <p:sp>
        <p:nvSpPr>
          <p:cNvPr id="33" name="Text 28"/>
          <p:cNvSpPr/>
          <p:nvPr/>
        </p:nvSpPr>
        <p:spPr>
          <a:xfrm>
            <a:off x="8183880" y="2176272"/>
            <a:ext cx="3081528" cy="329184"/>
          </a:xfrm>
          <a:prstGeom prst="rect">
            <a:avLst/>
          </a:prstGeom>
          <a:noFill/>
          <a:ln/>
        </p:spPr>
        <p:txBody>
          <a:bodyPr wrap="square" lIns="0" tIns="0" rIns="0" bIns="0" rtlCol="0" anchor="ctr"/>
          <a:lstStyle/>
          <a:p>
            <a:pPr marL="0" indent="0">
              <a:buNone/>
            </a:pPr>
            <a:r>
              <a:rPr lang="en-US" sz="2200" b="1" dirty="0">
                <a:solidFill>
                  <a:srgbClr val="C41230"/>
                </a:solidFill>
                <a:latin typeface="Arial" pitchFamily="34" charset="0"/>
                <a:ea typeface="Arial" pitchFamily="34" charset="-122"/>
                <a:cs typeface="Arial" pitchFamily="34" charset="-120"/>
              </a:rPr>
              <a:t>À éviter</a:t>
            </a:r>
            <a:endParaRPr lang="en-US" sz="2200" dirty="0"/>
          </a:p>
        </p:txBody>
      </p:sp>
      <p:sp>
        <p:nvSpPr>
          <p:cNvPr id="34" name="Text 29"/>
          <p:cNvSpPr/>
          <p:nvPr/>
        </p:nvSpPr>
        <p:spPr>
          <a:xfrm>
            <a:off x="7653528" y="2798064"/>
            <a:ext cx="3648456" cy="676656"/>
          </a:xfrm>
          <a:prstGeom prst="rect">
            <a:avLst/>
          </a:prstGeom>
          <a:noFill/>
          <a:ln/>
        </p:spPr>
        <p:txBody>
          <a:bodyPr wrap="square" lIns="0" tIns="0" rIns="0" bIns="0" rtlCol="0" anchor="t"/>
          <a:lstStyle/>
          <a:p>
            <a:pPr marL="0" indent="0">
              <a:buNone/>
            </a:pPr>
            <a:r>
              <a:rPr lang="en-US" sz="1720" dirty="0">
                <a:solidFill>
                  <a:srgbClr val="15374B"/>
                </a:solidFill>
                <a:latin typeface="Arial" pitchFamily="34" charset="0"/>
                <a:ea typeface="Arial" pitchFamily="34" charset="-122"/>
                <a:cs typeface="Arial" pitchFamily="34" charset="-120"/>
              </a:rPr>
              <a:t>Patins trop grands, abîmés ou qui soutiennent mal la cheville.</a:t>
            </a:r>
            <a:endParaRPr lang="en-US" sz="1720" dirty="0"/>
          </a:p>
        </p:txBody>
      </p:sp>
      <p:sp>
        <p:nvSpPr>
          <p:cNvPr id="35" name="Shape 30"/>
          <p:cNvSpPr/>
          <p:nvPr/>
        </p:nvSpPr>
        <p:spPr>
          <a:xfrm>
            <a:off x="7662672" y="3621024"/>
            <a:ext cx="3639312" cy="0"/>
          </a:xfrm>
          <a:prstGeom prst="line">
            <a:avLst/>
          </a:prstGeom>
          <a:noFill/>
          <a:ln w="8890">
            <a:solidFill>
              <a:srgbClr val="EBCED5"/>
            </a:solidFill>
            <a:prstDash val="solid"/>
            <a:headEnd type="none"/>
            <a:tailEnd type="none"/>
          </a:ln>
        </p:spPr>
        <p:txBody>
          <a:bodyPr/>
          <a:lstStyle/>
          <a:p>
            <a:endParaRPr lang="fr-CA"/>
          </a:p>
        </p:txBody>
      </p:sp>
      <p:sp>
        <p:nvSpPr>
          <p:cNvPr id="36" name="Text 31"/>
          <p:cNvSpPr/>
          <p:nvPr/>
        </p:nvSpPr>
        <p:spPr>
          <a:xfrm>
            <a:off x="7653528" y="3831336"/>
            <a:ext cx="3648456" cy="685800"/>
          </a:xfrm>
          <a:prstGeom prst="rect">
            <a:avLst/>
          </a:prstGeom>
          <a:noFill/>
          <a:ln/>
        </p:spPr>
        <p:txBody>
          <a:bodyPr wrap="square" lIns="0" tIns="0" rIns="0" bIns="0" rtlCol="0" anchor="t"/>
          <a:lstStyle/>
          <a:p>
            <a:pPr marL="0" indent="0">
              <a:buNone/>
            </a:pPr>
            <a:r>
              <a:rPr lang="en-US" sz="1720" dirty="0">
                <a:solidFill>
                  <a:srgbClr val="15374B"/>
                </a:solidFill>
                <a:latin typeface="Arial" pitchFamily="34" charset="0"/>
                <a:ea typeface="Arial" pitchFamily="34" charset="-122"/>
                <a:cs typeface="Arial" pitchFamily="34" charset="-120"/>
              </a:rPr>
              <a:t>Casque de vélo, jeans et vêtements longs ou très amples.</a:t>
            </a:r>
            <a:endParaRPr lang="en-US" sz="1720" dirty="0"/>
          </a:p>
        </p:txBody>
      </p:sp>
      <p:sp>
        <p:nvSpPr>
          <p:cNvPr id="37" name="Shape 32">
            <a:hlinkClick r:id="rId6"/>
          </p:cNvPr>
          <p:cNvSpPr/>
          <p:nvPr/>
        </p:nvSpPr>
        <p:spPr>
          <a:xfrm>
            <a:off x="7644384" y="5138928"/>
            <a:ext cx="3694176" cy="484632"/>
          </a:xfrm>
          <a:prstGeom prst="roundRect">
            <a:avLst>
              <a:gd name="adj" fmla="val 22642"/>
            </a:avLst>
          </a:prstGeom>
          <a:solidFill>
            <a:srgbClr val="C41230"/>
          </a:solidFill>
          <a:ln w="12700">
            <a:solidFill>
              <a:srgbClr val="C41230">
                <a:alpha val="0"/>
              </a:srgbClr>
            </a:solidFill>
            <a:prstDash val="solid"/>
          </a:ln>
        </p:spPr>
        <p:txBody>
          <a:bodyPr/>
          <a:lstStyle/>
          <a:p>
            <a:endParaRPr lang="fr-CA"/>
          </a:p>
        </p:txBody>
      </p:sp>
      <p:sp>
        <p:nvSpPr>
          <p:cNvPr id="38" name="Text 33">
            <a:hlinkClick r:id="rId6"/>
          </p:cNvPr>
          <p:cNvSpPr/>
          <p:nvPr/>
        </p:nvSpPr>
        <p:spPr>
          <a:xfrm>
            <a:off x="7772400" y="5221224"/>
            <a:ext cx="3291840" cy="320040"/>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Voir l’équipement conseillé</a:t>
            </a:r>
            <a:endParaRPr lang="en-US" sz="1300" dirty="0"/>
          </a:p>
        </p:txBody>
      </p:sp>
      <p:pic>
        <p:nvPicPr>
          <p:cNvPr id="39" name="Image 3" descr="/mnt/data/v2_work/assets/faChevronRight_FFFFFF.png">
            <a:hlinkClick r:id="rId6"/>
          </p:cNvPr>
          <p:cNvPicPr>
            <a:picLocks noChangeAspect="1"/>
          </p:cNvPicPr>
          <p:nvPr/>
        </p:nvPicPr>
        <p:blipFill>
          <a:blip r:embed="rId7"/>
          <a:stretch>
            <a:fillRect/>
          </a:stretch>
        </p:blipFill>
        <p:spPr>
          <a:xfrm>
            <a:off x="11064240" y="5308092"/>
            <a:ext cx="146304" cy="146304"/>
          </a:xfrm>
          <a:prstGeom prst="rect">
            <a:avLst/>
          </a:prstGeom>
        </p:spPr>
      </p:pic>
      <p:sp>
        <p:nvSpPr>
          <p:cNvPr id="40" name="Text 34">
            <a:hlinkClick r:id="rId6"/>
          </p:cNvPr>
          <p:cNvSpPr/>
          <p:nvPr/>
        </p:nvSpPr>
        <p:spPr>
          <a:xfrm>
            <a:off x="548640" y="6217920"/>
            <a:ext cx="10881360" cy="155448"/>
          </a:xfrm>
          <a:prstGeom prst="rect">
            <a:avLst/>
          </a:prstGeom>
          <a:noFill/>
          <a:ln/>
        </p:spPr>
        <p:txBody>
          <a:bodyPr wrap="square" lIns="0" tIns="0" rIns="0" bIns="0" rtlCol="0" anchor="ctr"/>
          <a:lstStyle/>
          <a:p>
            <a:pPr marL="0" indent="0">
              <a:buNone/>
            </a:pPr>
            <a:r>
              <a:rPr lang="en-US" sz="900" u="sng" dirty="0">
                <a:solidFill>
                  <a:srgbClr val="657D88"/>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Visuel « bon / pas bon » du PowerPoint initial à réintégrer. Cette comparaison textuelle est provisoire.</a:t>
            </a:r>
            <a:endParaRPr lang="en-US" sz="900" dirty="0"/>
          </a:p>
        </p:txBody>
      </p:sp>
      <p:sp>
        <p:nvSpPr>
          <p:cNvPr id="41" name="Rectangle 40"/>
          <p:cNvSpPr/>
          <p:nvPr/>
        </p:nvSpPr>
        <p:spPr>
          <a:xfrm>
            <a:off x="502920" y="1700784"/>
            <a:ext cx="11064240" cy="4114800"/>
          </a:xfrm>
          <a:prstGeom prst="rect">
            <a:avLst/>
          </a:prstGeom>
          <a:solidFill>
            <a:srgbClr val="F2F8FB"/>
          </a:solidFill>
          <a:ln w="12700">
            <a:solidFill>
              <a:srgbClr val="F2F8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p:cNvSpPr/>
          <p:nvPr/>
        </p:nvSpPr>
        <p:spPr>
          <a:xfrm>
            <a:off x="566928" y="1847088"/>
            <a:ext cx="6537960" cy="3822191"/>
          </a:xfrm>
          <a:prstGeom prst="roundRect">
            <a:avLst/>
          </a:prstGeom>
          <a:solidFill>
            <a:srgbClr val="FFFF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3" name="Picture 42" descr="8e8d982b-fb17-56d0-9d9f-87ebb8050151.png"/>
          <p:cNvPicPr>
            <a:picLocks noChangeAspect="1"/>
          </p:cNvPicPr>
          <p:nvPr/>
        </p:nvPicPr>
        <p:blipFill>
          <a:blip r:embed="rId8"/>
          <a:stretch>
            <a:fillRect/>
          </a:stretch>
        </p:blipFill>
        <p:spPr>
          <a:xfrm>
            <a:off x="749808" y="1993392"/>
            <a:ext cx="6172200" cy="3401568"/>
          </a:xfrm>
          <a:prstGeom prst="rect">
            <a:avLst/>
          </a:prstGeom>
        </p:spPr>
      </p:pic>
      <p:sp>
        <p:nvSpPr>
          <p:cNvPr id="44" name="TextBox 43"/>
          <p:cNvSpPr txBox="1"/>
          <p:nvPr/>
        </p:nvSpPr>
        <p:spPr>
          <a:xfrm>
            <a:off x="786384" y="5440680"/>
            <a:ext cx="6080760" cy="164592"/>
          </a:xfrm>
          <a:prstGeom prst="rect">
            <a:avLst/>
          </a:prstGeom>
          <a:noFill/>
          <a:ln>
            <a:noFill/>
          </a:ln>
        </p:spPr>
        <p:txBody>
          <a:bodyPr wrap="square" lIns="36576" tIns="36576" rIns="36576" bIns="36576" anchor="t">
            <a:spAutoFit/>
          </a:bodyPr>
          <a:lstStyle/>
          <a:p>
            <a:pPr algn="ctr"/>
            <a:r>
              <a:rPr sz="1000" b="0">
                <a:solidFill>
                  <a:srgbClr val="5F7582"/>
                </a:solidFill>
                <a:latin typeface="Aptos"/>
              </a:rPr>
              <a:t>Exemples visuels de patins et casques recommandés / non recommandés</a:t>
            </a:r>
          </a:p>
        </p:txBody>
      </p:sp>
      <p:sp>
        <p:nvSpPr>
          <p:cNvPr id="45" name="Rounded Rectangle 44"/>
          <p:cNvSpPr/>
          <p:nvPr/>
        </p:nvSpPr>
        <p:spPr>
          <a:xfrm>
            <a:off x="7315200" y="1847088"/>
            <a:ext cx="4279392" cy="1700784"/>
          </a:xfrm>
          <a:prstGeom prst="roundRect">
            <a:avLst/>
          </a:prstGeom>
          <a:solidFill>
            <a:srgbClr val="FFFF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543800" y="1993392"/>
            <a:ext cx="3474720" cy="219456"/>
          </a:xfrm>
          <a:prstGeom prst="rect">
            <a:avLst/>
          </a:prstGeom>
          <a:noFill/>
          <a:ln>
            <a:noFill/>
          </a:ln>
        </p:spPr>
        <p:txBody>
          <a:bodyPr wrap="square" lIns="36576" tIns="36576" rIns="36576" bIns="36576" anchor="t">
            <a:spAutoFit/>
          </a:bodyPr>
          <a:lstStyle/>
          <a:p>
            <a:pPr algn="l"/>
            <a:r>
              <a:rPr sz="1800" b="1">
                <a:solidFill>
                  <a:srgbClr val="2C8F64"/>
                </a:solidFill>
                <a:latin typeface="Aptos"/>
              </a:rPr>
              <a:t>À privilégier</a:t>
            </a:r>
          </a:p>
        </p:txBody>
      </p:sp>
      <p:sp>
        <p:nvSpPr>
          <p:cNvPr id="47" name="TextBox 46"/>
          <p:cNvSpPr txBox="1"/>
          <p:nvPr/>
        </p:nvSpPr>
        <p:spPr>
          <a:xfrm>
            <a:off x="7543800" y="2377440"/>
            <a:ext cx="3611880" cy="868680"/>
          </a:xfrm>
          <a:prstGeom prst="rect">
            <a:avLst/>
          </a:prstGeom>
          <a:noFill/>
          <a:ln>
            <a:noFill/>
          </a:ln>
        </p:spPr>
        <p:txBody>
          <a:bodyPr wrap="square" lIns="36576" tIns="36576" rIns="36576" bIns="36576" anchor="t">
            <a:spAutoFit/>
          </a:bodyPr>
          <a:lstStyle/>
          <a:p>
            <a:pPr algn="l"/>
            <a:r>
              <a:rPr sz="1220" b="0">
                <a:solidFill>
                  <a:srgbClr val="17384F"/>
                </a:solidFill>
                <a:latin typeface="Aptos"/>
              </a:rPr>
              <a:t>• Patins bien ajustés, qui soutiennent la cheville
• Casque de hockey homologué CSA
• Gants / mitaines et vêtements confortables</a:t>
            </a:r>
          </a:p>
        </p:txBody>
      </p:sp>
      <p:sp>
        <p:nvSpPr>
          <p:cNvPr id="48" name="Rounded Rectangle 47"/>
          <p:cNvSpPr/>
          <p:nvPr/>
        </p:nvSpPr>
        <p:spPr>
          <a:xfrm>
            <a:off x="7315200" y="3730752"/>
            <a:ext cx="4279392" cy="1700784"/>
          </a:xfrm>
          <a:prstGeom prst="roundRect">
            <a:avLst/>
          </a:prstGeom>
          <a:solidFill>
            <a:srgbClr val="F8DFE5"/>
          </a:solidFill>
          <a:ln w="12700">
            <a:solidFill>
              <a:srgbClr val="F8DF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543800" y="3877056"/>
            <a:ext cx="3474720" cy="219456"/>
          </a:xfrm>
          <a:prstGeom prst="rect">
            <a:avLst/>
          </a:prstGeom>
          <a:noFill/>
          <a:ln>
            <a:noFill/>
          </a:ln>
        </p:spPr>
        <p:txBody>
          <a:bodyPr wrap="square" lIns="36576" tIns="36576" rIns="36576" bIns="36576" anchor="t">
            <a:spAutoFit/>
          </a:bodyPr>
          <a:lstStyle/>
          <a:p>
            <a:pPr algn="l"/>
            <a:r>
              <a:rPr sz="1800" b="1">
                <a:solidFill>
                  <a:srgbClr val="C41230"/>
                </a:solidFill>
                <a:latin typeface="Aptos"/>
              </a:rPr>
              <a:t>À éviter</a:t>
            </a:r>
          </a:p>
        </p:txBody>
      </p:sp>
      <p:sp>
        <p:nvSpPr>
          <p:cNvPr id="50" name="TextBox 49"/>
          <p:cNvSpPr txBox="1"/>
          <p:nvPr/>
        </p:nvSpPr>
        <p:spPr>
          <a:xfrm>
            <a:off x="7543800" y="4261104"/>
            <a:ext cx="3611880" cy="868680"/>
          </a:xfrm>
          <a:prstGeom prst="rect">
            <a:avLst/>
          </a:prstGeom>
          <a:noFill/>
          <a:ln>
            <a:noFill/>
          </a:ln>
        </p:spPr>
        <p:txBody>
          <a:bodyPr wrap="square" lIns="36576" tIns="36576" rIns="36576" bIns="36576" anchor="t">
            <a:spAutoFit/>
          </a:bodyPr>
          <a:lstStyle/>
          <a:p>
            <a:pPr algn="l"/>
            <a:r>
              <a:rPr sz="1220" b="0">
                <a:solidFill>
                  <a:srgbClr val="17384F"/>
                </a:solidFill>
                <a:latin typeface="Aptos"/>
              </a:rPr>
              <a:t>• Patins trop grands, usés ou cassés
• Casque de vélo ou casque non homologué pour la glace
• Jeans, vêtements longs ou très amples</a:t>
            </a:r>
          </a:p>
        </p:txBody>
      </p:sp>
      <p:sp>
        <p:nvSpPr>
          <p:cNvPr id="51" name="Rectangle 50"/>
          <p:cNvSpPr/>
          <p:nvPr/>
        </p:nvSpPr>
        <p:spPr>
          <a:xfrm>
            <a:off x="457200" y="5687568"/>
            <a:ext cx="10789920" cy="210312"/>
          </a:xfrm>
          <a:prstGeom prst="rect">
            <a:avLst/>
          </a:prstGeom>
          <a:solidFill>
            <a:srgbClr val="F2F8FB"/>
          </a:solidFill>
          <a:ln w="12700">
            <a:solidFill>
              <a:srgbClr val="F2F8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p:cNvSpPr/>
          <p:nvPr/>
        </p:nvSpPr>
        <p:spPr>
          <a:xfrm>
            <a:off x="438912" y="6181344"/>
            <a:ext cx="5440680" cy="182880"/>
          </a:xfrm>
          <a:prstGeom prst="rect">
            <a:avLst/>
          </a:prstGeom>
          <a:solidFill>
            <a:srgbClr val="F2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L’ÉQUIPEMENT</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Bien attacher les patins, en quatre étapes</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Le bon équilibre : maintien de la cheville, flexion du genou et confort.</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08</a:t>
            </a:r>
            <a:endParaRPr lang="en-US" sz="1100" dirty="0"/>
          </a:p>
        </p:txBody>
      </p:sp>
      <p:sp>
        <p:nvSpPr>
          <p:cNvPr id="14" name="Shape 11"/>
          <p:cNvSpPr/>
          <p:nvPr/>
        </p:nvSpPr>
        <p:spPr>
          <a:xfrm>
            <a:off x="585216" y="1975104"/>
            <a:ext cx="3063240" cy="1709928"/>
          </a:xfrm>
          <a:prstGeom prst="roundRect">
            <a:avLst>
              <a:gd name="adj" fmla="val 6417"/>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68096" y="2157984"/>
            <a:ext cx="420624" cy="420624"/>
          </a:xfrm>
          <a:prstGeom prst="ellipse">
            <a:avLst/>
          </a:prstGeom>
          <a:solidFill>
            <a:srgbClr val="C41230"/>
          </a:solidFill>
          <a:ln w="12700">
            <a:solidFill>
              <a:srgbClr val="C41230">
                <a:alpha val="0"/>
              </a:srgbClr>
            </a:solidFill>
            <a:prstDash val="solid"/>
          </a:ln>
        </p:spPr>
        <p:txBody>
          <a:bodyPr/>
          <a:lstStyle/>
          <a:p>
            <a:endParaRPr lang="fr-CA"/>
          </a:p>
        </p:txBody>
      </p:sp>
      <p:sp>
        <p:nvSpPr>
          <p:cNvPr id="16" name="Text 13"/>
          <p:cNvSpPr/>
          <p:nvPr/>
        </p:nvSpPr>
        <p:spPr>
          <a:xfrm>
            <a:off x="768096" y="2157984"/>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1</a:t>
            </a:r>
            <a:endParaRPr lang="en-US" sz="1700" dirty="0"/>
          </a:p>
        </p:txBody>
      </p:sp>
      <p:sp>
        <p:nvSpPr>
          <p:cNvPr id="17" name="Text 14"/>
          <p:cNvSpPr/>
          <p:nvPr/>
        </p:nvSpPr>
        <p:spPr>
          <a:xfrm>
            <a:off x="768096" y="2770632"/>
            <a:ext cx="2706624" cy="283464"/>
          </a:xfrm>
          <a:prstGeom prst="rect">
            <a:avLst/>
          </a:prstGeom>
          <a:noFill/>
          <a:ln/>
        </p:spPr>
        <p:txBody>
          <a:bodyPr wrap="square" lIns="0" tIns="0" rIns="0" bIns="0" rtlCol="0" anchor="ctr"/>
          <a:lstStyle/>
          <a:p>
            <a:pPr marL="0" indent="0">
              <a:buNone/>
            </a:pPr>
            <a:r>
              <a:rPr lang="en-US" sz="1750" b="1" dirty="0">
                <a:solidFill>
                  <a:srgbClr val="15374B"/>
                </a:solidFill>
                <a:latin typeface="Arial" pitchFamily="34" charset="0"/>
                <a:ea typeface="Arial" pitchFamily="34" charset="-122"/>
                <a:cs typeface="Arial" pitchFamily="34" charset="-120"/>
              </a:rPr>
              <a:t>Bien placer le pied</a:t>
            </a:r>
            <a:endParaRPr lang="en-US" sz="1750" dirty="0"/>
          </a:p>
        </p:txBody>
      </p:sp>
      <p:sp>
        <p:nvSpPr>
          <p:cNvPr id="18" name="Text 15"/>
          <p:cNvSpPr/>
          <p:nvPr/>
        </p:nvSpPr>
        <p:spPr>
          <a:xfrm>
            <a:off x="768096" y="3163824"/>
            <a:ext cx="2706624" cy="402336"/>
          </a:xfrm>
          <a:prstGeom prst="rect">
            <a:avLst/>
          </a:prstGeom>
          <a:noFill/>
          <a:ln/>
        </p:spPr>
        <p:txBody>
          <a:bodyPr wrap="square" lIns="0" tIns="0" rIns="0" bIns="0" rtlCol="0" anchor="t"/>
          <a:lstStyle/>
          <a:p>
            <a:pPr marL="0" indent="0">
              <a:buNone/>
            </a:pPr>
            <a:r>
              <a:rPr lang="en-US" sz="1550" dirty="0">
                <a:solidFill>
                  <a:srgbClr val="15374B"/>
                </a:solidFill>
                <a:latin typeface="Arial" pitchFamily="34" charset="0"/>
                <a:ea typeface="Arial" pitchFamily="34" charset="-122"/>
                <a:cs typeface="Arial" pitchFamily="34" charset="-120"/>
              </a:rPr>
              <a:t>Mettre le talon au fond de la botte.</a:t>
            </a:r>
            <a:endParaRPr lang="en-US" sz="1550" dirty="0"/>
          </a:p>
        </p:txBody>
      </p:sp>
      <p:sp>
        <p:nvSpPr>
          <p:cNvPr id="19" name="Shape 16"/>
          <p:cNvSpPr/>
          <p:nvPr/>
        </p:nvSpPr>
        <p:spPr>
          <a:xfrm>
            <a:off x="3831336" y="1975104"/>
            <a:ext cx="3063240" cy="1709928"/>
          </a:xfrm>
          <a:prstGeom prst="roundRect">
            <a:avLst>
              <a:gd name="adj" fmla="val 6417"/>
            </a:avLst>
          </a:prstGeom>
          <a:solidFill>
            <a:srgbClr val="FFFFFF"/>
          </a:solidFill>
          <a:ln w="12700">
            <a:solidFill>
              <a:srgbClr val="FFFFFF">
                <a:alpha val="0"/>
              </a:srgbClr>
            </a:solidFill>
            <a:prstDash val="solid"/>
          </a:ln>
        </p:spPr>
        <p:txBody>
          <a:bodyPr/>
          <a:lstStyle/>
          <a:p>
            <a:endParaRPr lang="fr-CA"/>
          </a:p>
        </p:txBody>
      </p:sp>
      <p:sp>
        <p:nvSpPr>
          <p:cNvPr id="20" name="Shape 17"/>
          <p:cNvSpPr/>
          <p:nvPr/>
        </p:nvSpPr>
        <p:spPr>
          <a:xfrm>
            <a:off x="4014216" y="2157984"/>
            <a:ext cx="420624" cy="420624"/>
          </a:xfrm>
          <a:prstGeom prst="ellipse">
            <a:avLst/>
          </a:prstGeom>
          <a:solidFill>
            <a:srgbClr val="176E78"/>
          </a:solidFill>
          <a:ln w="12700">
            <a:solidFill>
              <a:srgbClr val="176E78">
                <a:alpha val="0"/>
              </a:srgbClr>
            </a:solidFill>
            <a:prstDash val="solid"/>
          </a:ln>
        </p:spPr>
        <p:txBody>
          <a:bodyPr/>
          <a:lstStyle/>
          <a:p>
            <a:endParaRPr lang="fr-CA"/>
          </a:p>
        </p:txBody>
      </p:sp>
      <p:sp>
        <p:nvSpPr>
          <p:cNvPr id="21" name="Text 18"/>
          <p:cNvSpPr/>
          <p:nvPr/>
        </p:nvSpPr>
        <p:spPr>
          <a:xfrm>
            <a:off x="4014216" y="2157984"/>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2</a:t>
            </a:r>
            <a:endParaRPr lang="en-US" sz="1700" dirty="0"/>
          </a:p>
        </p:txBody>
      </p:sp>
      <p:sp>
        <p:nvSpPr>
          <p:cNvPr id="22" name="Text 19"/>
          <p:cNvSpPr/>
          <p:nvPr/>
        </p:nvSpPr>
        <p:spPr>
          <a:xfrm>
            <a:off x="4014216" y="2770632"/>
            <a:ext cx="2706624" cy="283464"/>
          </a:xfrm>
          <a:prstGeom prst="rect">
            <a:avLst/>
          </a:prstGeom>
          <a:noFill/>
          <a:ln/>
        </p:spPr>
        <p:txBody>
          <a:bodyPr wrap="square" lIns="0" tIns="0" rIns="0" bIns="0" rtlCol="0" anchor="ctr"/>
          <a:lstStyle/>
          <a:p>
            <a:pPr marL="0" indent="0">
              <a:buNone/>
            </a:pPr>
            <a:r>
              <a:rPr lang="en-US" sz="1750" b="1" dirty="0">
                <a:solidFill>
                  <a:srgbClr val="15374B"/>
                </a:solidFill>
                <a:latin typeface="Arial" pitchFamily="34" charset="0"/>
                <a:ea typeface="Arial" pitchFamily="34" charset="-122"/>
                <a:cs typeface="Arial" pitchFamily="34" charset="-120"/>
              </a:rPr>
              <a:t>Ajuster le laçage</a:t>
            </a:r>
            <a:endParaRPr lang="en-US" sz="1750" dirty="0"/>
          </a:p>
        </p:txBody>
      </p:sp>
      <p:sp>
        <p:nvSpPr>
          <p:cNvPr id="23" name="Text 20"/>
          <p:cNvSpPr/>
          <p:nvPr/>
        </p:nvSpPr>
        <p:spPr>
          <a:xfrm>
            <a:off x="4014216" y="3163824"/>
            <a:ext cx="2706624" cy="402336"/>
          </a:xfrm>
          <a:prstGeom prst="rect">
            <a:avLst/>
          </a:prstGeom>
          <a:noFill/>
          <a:ln/>
        </p:spPr>
        <p:txBody>
          <a:bodyPr wrap="square" lIns="0" tIns="0" rIns="0" bIns="0" rtlCol="0" anchor="t"/>
          <a:lstStyle/>
          <a:p>
            <a:pPr marL="0" indent="0">
              <a:buNone/>
            </a:pPr>
            <a:r>
              <a:rPr lang="en-US" sz="1550" dirty="0">
                <a:solidFill>
                  <a:srgbClr val="15374B"/>
                </a:solidFill>
                <a:latin typeface="Arial" pitchFamily="34" charset="0"/>
                <a:ea typeface="Arial" pitchFamily="34" charset="-122"/>
                <a:cs typeface="Arial" pitchFamily="34" charset="-120"/>
              </a:rPr>
              <a:t>Serrer progressivement du bas vers le haut.</a:t>
            </a:r>
            <a:endParaRPr lang="en-US" sz="1550" dirty="0"/>
          </a:p>
        </p:txBody>
      </p:sp>
      <p:sp>
        <p:nvSpPr>
          <p:cNvPr id="24" name="Shape 21"/>
          <p:cNvSpPr/>
          <p:nvPr/>
        </p:nvSpPr>
        <p:spPr>
          <a:xfrm>
            <a:off x="585216" y="3877056"/>
            <a:ext cx="3063240" cy="1709928"/>
          </a:xfrm>
          <a:prstGeom prst="roundRect">
            <a:avLst>
              <a:gd name="adj" fmla="val 6417"/>
            </a:avLst>
          </a:prstGeom>
          <a:solidFill>
            <a:srgbClr val="FFFFFF"/>
          </a:solidFill>
          <a:ln w="12700">
            <a:solidFill>
              <a:srgbClr val="FFFFFF">
                <a:alpha val="0"/>
              </a:srgbClr>
            </a:solidFill>
            <a:prstDash val="solid"/>
          </a:ln>
        </p:spPr>
        <p:txBody>
          <a:bodyPr/>
          <a:lstStyle/>
          <a:p>
            <a:endParaRPr lang="fr-CA"/>
          </a:p>
        </p:txBody>
      </p:sp>
      <p:sp>
        <p:nvSpPr>
          <p:cNvPr id="25" name="Shape 22"/>
          <p:cNvSpPr/>
          <p:nvPr/>
        </p:nvSpPr>
        <p:spPr>
          <a:xfrm>
            <a:off x="768096" y="4059936"/>
            <a:ext cx="420624" cy="420624"/>
          </a:xfrm>
          <a:prstGeom prst="ellipse">
            <a:avLst/>
          </a:prstGeom>
          <a:solidFill>
            <a:srgbClr val="176E78"/>
          </a:solidFill>
          <a:ln w="12700">
            <a:solidFill>
              <a:srgbClr val="176E78">
                <a:alpha val="0"/>
              </a:srgbClr>
            </a:solidFill>
            <a:prstDash val="solid"/>
          </a:ln>
        </p:spPr>
        <p:txBody>
          <a:bodyPr/>
          <a:lstStyle/>
          <a:p>
            <a:endParaRPr lang="fr-CA"/>
          </a:p>
        </p:txBody>
      </p:sp>
      <p:sp>
        <p:nvSpPr>
          <p:cNvPr id="26" name="Text 23"/>
          <p:cNvSpPr/>
          <p:nvPr/>
        </p:nvSpPr>
        <p:spPr>
          <a:xfrm>
            <a:off x="768096" y="4059936"/>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3</a:t>
            </a:r>
            <a:endParaRPr lang="en-US" sz="1700" dirty="0"/>
          </a:p>
        </p:txBody>
      </p:sp>
      <p:sp>
        <p:nvSpPr>
          <p:cNvPr id="27" name="Text 24"/>
          <p:cNvSpPr/>
          <p:nvPr/>
        </p:nvSpPr>
        <p:spPr>
          <a:xfrm>
            <a:off x="768096" y="4672584"/>
            <a:ext cx="2706624" cy="283464"/>
          </a:xfrm>
          <a:prstGeom prst="rect">
            <a:avLst/>
          </a:prstGeom>
          <a:noFill/>
          <a:ln/>
        </p:spPr>
        <p:txBody>
          <a:bodyPr wrap="square" lIns="0" tIns="0" rIns="0" bIns="0" rtlCol="0" anchor="ctr"/>
          <a:lstStyle/>
          <a:p>
            <a:pPr marL="0" indent="0">
              <a:buNone/>
            </a:pPr>
            <a:r>
              <a:rPr lang="en-US" sz="1750" b="1" dirty="0">
                <a:solidFill>
                  <a:srgbClr val="15374B"/>
                </a:solidFill>
                <a:latin typeface="Arial" pitchFamily="34" charset="0"/>
                <a:ea typeface="Arial" pitchFamily="34" charset="-122"/>
                <a:cs typeface="Arial" pitchFamily="34" charset="-120"/>
              </a:rPr>
              <a:t>Vérifier le confort</a:t>
            </a:r>
            <a:endParaRPr lang="en-US" sz="1750" dirty="0"/>
          </a:p>
        </p:txBody>
      </p:sp>
      <p:sp>
        <p:nvSpPr>
          <p:cNvPr id="28" name="Text 25"/>
          <p:cNvSpPr/>
          <p:nvPr/>
        </p:nvSpPr>
        <p:spPr>
          <a:xfrm>
            <a:off x="768096" y="5065776"/>
            <a:ext cx="2706624" cy="402336"/>
          </a:xfrm>
          <a:prstGeom prst="rect">
            <a:avLst/>
          </a:prstGeom>
          <a:noFill/>
          <a:ln/>
        </p:spPr>
        <p:txBody>
          <a:bodyPr wrap="square" lIns="0" tIns="0" rIns="0" bIns="0" rtlCol="0" anchor="t"/>
          <a:lstStyle/>
          <a:p>
            <a:pPr marL="0" indent="0">
              <a:buNone/>
            </a:pPr>
            <a:r>
              <a:rPr lang="en-US" sz="1550" dirty="0">
                <a:solidFill>
                  <a:srgbClr val="15374B"/>
                </a:solidFill>
                <a:latin typeface="Arial" pitchFamily="34" charset="0"/>
                <a:ea typeface="Arial" pitchFamily="34" charset="-122"/>
                <a:cs typeface="Arial" pitchFamily="34" charset="-120"/>
              </a:rPr>
              <a:t>L’enfant doit pouvoir plier les genoux sans douleur.</a:t>
            </a:r>
            <a:endParaRPr lang="en-US" sz="1550" dirty="0"/>
          </a:p>
        </p:txBody>
      </p:sp>
      <p:sp>
        <p:nvSpPr>
          <p:cNvPr id="29" name="Shape 26"/>
          <p:cNvSpPr/>
          <p:nvPr/>
        </p:nvSpPr>
        <p:spPr>
          <a:xfrm>
            <a:off x="3831336" y="3877056"/>
            <a:ext cx="3063240" cy="1709928"/>
          </a:xfrm>
          <a:prstGeom prst="roundRect">
            <a:avLst>
              <a:gd name="adj" fmla="val 6417"/>
            </a:avLst>
          </a:prstGeom>
          <a:solidFill>
            <a:srgbClr val="FFFFFF"/>
          </a:solidFill>
          <a:ln w="12700">
            <a:solidFill>
              <a:srgbClr val="FFFFFF">
                <a:alpha val="0"/>
              </a:srgbClr>
            </a:solidFill>
            <a:prstDash val="solid"/>
          </a:ln>
        </p:spPr>
        <p:txBody>
          <a:bodyPr/>
          <a:lstStyle/>
          <a:p>
            <a:endParaRPr lang="fr-CA"/>
          </a:p>
        </p:txBody>
      </p:sp>
      <p:sp>
        <p:nvSpPr>
          <p:cNvPr id="30" name="Shape 27"/>
          <p:cNvSpPr/>
          <p:nvPr/>
        </p:nvSpPr>
        <p:spPr>
          <a:xfrm>
            <a:off x="4014216" y="4059936"/>
            <a:ext cx="420624" cy="420624"/>
          </a:xfrm>
          <a:prstGeom prst="ellipse">
            <a:avLst/>
          </a:prstGeom>
          <a:solidFill>
            <a:srgbClr val="176E78"/>
          </a:solidFill>
          <a:ln w="12700">
            <a:solidFill>
              <a:srgbClr val="176E78">
                <a:alpha val="0"/>
              </a:srgbClr>
            </a:solidFill>
            <a:prstDash val="solid"/>
          </a:ln>
        </p:spPr>
        <p:txBody>
          <a:bodyPr/>
          <a:lstStyle/>
          <a:p>
            <a:endParaRPr lang="fr-CA"/>
          </a:p>
        </p:txBody>
      </p:sp>
      <p:sp>
        <p:nvSpPr>
          <p:cNvPr id="31" name="Text 28"/>
          <p:cNvSpPr/>
          <p:nvPr/>
        </p:nvSpPr>
        <p:spPr>
          <a:xfrm>
            <a:off x="4014216" y="4059936"/>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4</a:t>
            </a:r>
            <a:endParaRPr lang="en-US" sz="1700" dirty="0"/>
          </a:p>
        </p:txBody>
      </p:sp>
      <p:sp>
        <p:nvSpPr>
          <p:cNvPr id="32" name="Text 29"/>
          <p:cNvSpPr/>
          <p:nvPr/>
        </p:nvSpPr>
        <p:spPr>
          <a:xfrm>
            <a:off x="4014216" y="4672584"/>
            <a:ext cx="2706624" cy="283464"/>
          </a:xfrm>
          <a:prstGeom prst="rect">
            <a:avLst/>
          </a:prstGeom>
          <a:noFill/>
          <a:ln/>
        </p:spPr>
        <p:txBody>
          <a:bodyPr wrap="square" lIns="0" tIns="0" rIns="0" bIns="0" rtlCol="0" anchor="ctr"/>
          <a:lstStyle/>
          <a:p>
            <a:pPr marL="0" indent="0">
              <a:buNone/>
            </a:pPr>
            <a:r>
              <a:rPr lang="en-US" sz="1750" b="1" dirty="0">
                <a:solidFill>
                  <a:srgbClr val="15374B"/>
                </a:solidFill>
                <a:latin typeface="Arial" pitchFamily="34" charset="0"/>
                <a:ea typeface="Arial" pitchFamily="34" charset="-122"/>
                <a:cs typeface="Arial" pitchFamily="34" charset="-120"/>
              </a:rPr>
              <a:t>Sécuriser les lacets</a:t>
            </a:r>
            <a:endParaRPr lang="en-US" sz="1750" dirty="0"/>
          </a:p>
        </p:txBody>
      </p:sp>
      <p:sp>
        <p:nvSpPr>
          <p:cNvPr id="33" name="Text 30"/>
          <p:cNvSpPr/>
          <p:nvPr/>
        </p:nvSpPr>
        <p:spPr>
          <a:xfrm>
            <a:off x="4014216" y="5065776"/>
            <a:ext cx="2706624" cy="402336"/>
          </a:xfrm>
          <a:prstGeom prst="rect">
            <a:avLst/>
          </a:prstGeom>
          <a:noFill/>
          <a:ln/>
        </p:spPr>
        <p:txBody>
          <a:bodyPr wrap="square" lIns="0" tIns="0" rIns="0" bIns="0" rtlCol="0" anchor="t"/>
          <a:lstStyle/>
          <a:p>
            <a:pPr marL="0" indent="0">
              <a:buNone/>
            </a:pPr>
            <a:r>
              <a:rPr lang="en-US" sz="1550" dirty="0">
                <a:solidFill>
                  <a:srgbClr val="15374B"/>
                </a:solidFill>
                <a:latin typeface="Arial" pitchFamily="34" charset="0"/>
                <a:ea typeface="Arial" pitchFamily="34" charset="-122"/>
                <a:cs typeface="Arial" pitchFamily="34" charset="-120"/>
              </a:rPr>
              <a:t>Faire un double nœud et ranger les lacets.</a:t>
            </a:r>
            <a:endParaRPr lang="en-US" sz="1550" dirty="0"/>
          </a:p>
        </p:txBody>
      </p:sp>
      <p:sp>
        <p:nvSpPr>
          <p:cNvPr id="34" name="Shape 31"/>
          <p:cNvSpPr/>
          <p:nvPr/>
        </p:nvSpPr>
        <p:spPr>
          <a:xfrm>
            <a:off x="7242048" y="1975104"/>
            <a:ext cx="4343400" cy="3611880"/>
          </a:xfrm>
          <a:prstGeom prst="roundRect">
            <a:avLst>
              <a:gd name="adj" fmla="val 3038"/>
            </a:avLst>
          </a:prstGeom>
          <a:solidFill>
            <a:srgbClr val="FFFFFF"/>
          </a:solidFill>
          <a:ln w="12700">
            <a:solidFill>
              <a:srgbClr val="FFFFFF">
                <a:alpha val="0"/>
              </a:srgbClr>
            </a:solidFill>
            <a:prstDash val="solid"/>
          </a:ln>
        </p:spPr>
        <p:txBody>
          <a:bodyPr/>
          <a:lstStyle/>
          <a:p>
            <a:endParaRPr lang="fr-CA"/>
          </a:p>
        </p:txBody>
      </p:sp>
      <p:sp>
        <p:nvSpPr>
          <p:cNvPr id="35" name="Text 32"/>
          <p:cNvSpPr/>
          <p:nvPr/>
        </p:nvSpPr>
        <p:spPr>
          <a:xfrm>
            <a:off x="7470648" y="2221992"/>
            <a:ext cx="3877056" cy="310896"/>
          </a:xfrm>
          <a:prstGeom prst="rect">
            <a:avLst/>
          </a:prstGeom>
          <a:noFill/>
          <a:ln/>
        </p:spPr>
        <p:txBody>
          <a:bodyPr wrap="square" lIns="0" tIns="0" rIns="0" bIns="0" rtlCol="0" anchor="ctr"/>
          <a:lstStyle/>
          <a:p>
            <a:pPr marL="0" indent="0">
              <a:buNone/>
            </a:pPr>
            <a:r>
              <a:rPr lang="en-US" sz="2100" b="1" dirty="0">
                <a:solidFill>
                  <a:srgbClr val="15374B"/>
                </a:solidFill>
                <a:latin typeface="Arial" pitchFamily="34" charset="0"/>
                <a:ea typeface="Arial" pitchFamily="34" charset="-122"/>
                <a:cs typeface="Arial" pitchFamily="34" charset="-120"/>
              </a:rPr>
              <a:t>Les démonstrations</a:t>
            </a:r>
            <a:endParaRPr lang="en-US" sz="2100" dirty="0"/>
          </a:p>
        </p:txBody>
      </p:sp>
      <p:sp>
        <p:nvSpPr>
          <p:cNvPr id="36" name="Text 33"/>
          <p:cNvSpPr/>
          <p:nvPr/>
        </p:nvSpPr>
        <p:spPr>
          <a:xfrm>
            <a:off x="7470648" y="2660904"/>
            <a:ext cx="3840480" cy="237744"/>
          </a:xfrm>
          <a:prstGeom prst="rect">
            <a:avLst/>
          </a:prstGeom>
          <a:noFill/>
          <a:ln/>
        </p:spPr>
        <p:txBody>
          <a:bodyPr wrap="square" lIns="0" tIns="0" rIns="0" bIns="0" rtlCol="0" anchor="ctr"/>
          <a:lstStyle/>
          <a:p>
            <a:pPr marL="0" indent="0">
              <a:buNone/>
            </a:pPr>
            <a:r>
              <a:rPr lang="en-US" sz="1360" dirty="0">
                <a:solidFill>
                  <a:srgbClr val="657D88"/>
                </a:solidFill>
                <a:latin typeface="Arial" pitchFamily="34" charset="0"/>
                <a:ea typeface="Arial" pitchFamily="34" charset="-122"/>
                <a:cs typeface="Arial" pitchFamily="34" charset="-120"/>
              </a:rPr>
              <a:t>Vidéos liées par Patinage Laval</a:t>
            </a:r>
            <a:endParaRPr lang="en-US" sz="1360" dirty="0"/>
          </a:p>
        </p:txBody>
      </p:sp>
      <p:sp>
        <p:nvSpPr>
          <p:cNvPr id="37" name="Shape 34">
            <a:hlinkClick r:id="rId4"/>
          </p:cNvPr>
          <p:cNvSpPr/>
          <p:nvPr/>
        </p:nvSpPr>
        <p:spPr>
          <a:xfrm>
            <a:off x="7470648" y="3118104"/>
            <a:ext cx="3858768" cy="512064"/>
          </a:xfrm>
          <a:prstGeom prst="roundRect">
            <a:avLst>
              <a:gd name="adj" fmla="val 21429"/>
            </a:avLst>
          </a:prstGeom>
          <a:solidFill>
            <a:srgbClr val="176E78"/>
          </a:solidFill>
          <a:ln w="12700">
            <a:solidFill>
              <a:srgbClr val="176E78">
                <a:alpha val="0"/>
              </a:srgbClr>
            </a:solidFill>
            <a:prstDash val="solid"/>
          </a:ln>
        </p:spPr>
        <p:txBody>
          <a:bodyPr/>
          <a:lstStyle/>
          <a:p>
            <a:endParaRPr lang="fr-CA"/>
          </a:p>
        </p:txBody>
      </p:sp>
      <p:sp>
        <p:nvSpPr>
          <p:cNvPr id="38" name="Text 35">
            <a:hlinkClick r:id="rId4"/>
          </p:cNvPr>
          <p:cNvSpPr/>
          <p:nvPr/>
        </p:nvSpPr>
        <p:spPr>
          <a:xfrm>
            <a:off x="7598664" y="3200400"/>
            <a:ext cx="3456432" cy="347472"/>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Patin artistique</a:t>
            </a:r>
            <a:endParaRPr lang="en-US" sz="1300" dirty="0"/>
          </a:p>
        </p:txBody>
      </p:sp>
      <p:pic>
        <p:nvPicPr>
          <p:cNvPr id="39" name="Image 1" descr="/mnt/data/v2_work/assets/faChevronRight_FFFFFF.png">
            <a:hlinkClick r:id="rId4"/>
          </p:cNvPr>
          <p:cNvPicPr>
            <a:picLocks noChangeAspect="1"/>
          </p:cNvPicPr>
          <p:nvPr/>
        </p:nvPicPr>
        <p:blipFill>
          <a:blip r:embed="rId5"/>
          <a:stretch>
            <a:fillRect/>
          </a:stretch>
        </p:blipFill>
        <p:spPr>
          <a:xfrm>
            <a:off x="11055096" y="3300984"/>
            <a:ext cx="146304" cy="146304"/>
          </a:xfrm>
          <a:prstGeom prst="rect">
            <a:avLst/>
          </a:prstGeom>
        </p:spPr>
      </p:pic>
      <p:sp>
        <p:nvSpPr>
          <p:cNvPr id="40" name="Shape 36">
            <a:hlinkClick r:id="rId6"/>
          </p:cNvPr>
          <p:cNvSpPr/>
          <p:nvPr/>
        </p:nvSpPr>
        <p:spPr>
          <a:xfrm>
            <a:off x="7470648" y="3776472"/>
            <a:ext cx="3858768" cy="512064"/>
          </a:xfrm>
          <a:prstGeom prst="roundRect">
            <a:avLst>
              <a:gd name="adj" fmla="val 21429"/>
            </a:avLst>
          </a:prstGeom>
          <a:solidFill>
            <a:srgbClr val="15374B"/>
          </a:solidFill>
          <a:ln w="12700">
            <a:solidFill>
              <a:srgbClr val="15374B">
                <a:alpha val="0"/>
              </a:srgbClr>
            </a:solidFill>
            <a:prstDash val="solid"/>
          </a:ln>
        </p:spPr>
        <p:txBody>
          <a:bodyPr/>
          <a:lstStyle/>
          <a:p>
            <a:endParaRPr lang="fr-CA"/>
          </a:p>
        </p:txBody>
      </p:sp>
      <p:sp>
        <p:nvSpPr>
          <p:cNvPr id="41" name="Text 37">
            <a:hlinkClick r:id="rId6"/>
          </p:cNvPr>
          <p:cNvSpPr/>
          <p:nvPr/>
        </p:nvSpPr>
        <p:spPr>
          <a:xfrm>
            <a:off x="7598664" y="3858768"/>
            <a:ext cx="3456432" cy="347472"/>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Patin de hockey</a:t>
            </a:r>
            <a:endParaRPr lang="en-US" sz="1300" dirty="0"/>
          </a:p>
        </p:txBody>
      </p:sp>
      <p:pic>
        <p:nvPicPr>
          <p:cNvPr id="42" name="Image 2" descr="/mnt/data/v2_work/assets/faChevronRight_FFFFFF.png">
            <a:hlinkClick r:id="rId6"/>
          </p:cNvPr>
          <p:cNvPicPr>
            <a:picLocks noChangeAspect="1"/>
          </p:cNvPicPr>
          <p:nvPr/>
        </p:nvPicPr>
        <p:blipFill>
          <a:blip r:embed="rId5"/>
          <a:stretch>
            <a:fillRect/>
          </a:stretch>
        </p:blipFill>
        <p:spPr>
          <a:xfrm>
            <a:off x="11055096" y="3959352"/>
            <a:ext cx="146304" cy="146304"/>
          </a:xfrm>
          <a:prstGeom prst="rect">
            <a:avLst/>
          </a:prstGeom>
        </p:spPr>
      </p:pic>
      <p:pic>
        <p:nvPicPr>
          <p:cNvPr id="43" name="Image 3" descr="/mnt/data/v2_work/assets/qr_equipment.png">
            <a:hlinkClick r:id="rId7"/>
          </p:cNvPr>
          <p:cNvPicPr>
            <a:picLocks noChangeAspect="1"/>
          </p:cNvPicPr>
          <p:nvPr/>
        </p:nvPicPr>
        <p:blipFill>
          <a:blip r:embed="rId8"/>
          <a:stretch>
            <a:fillRect/>
          </a:stretch>
        </p:blipFill>
        <p:spPr>
          <a:xfrm>
            <a:off x="9966960" y="4544568"/>
            <a:ext cx="950976" cy="950976"/>
          </a:xfrm>
          <a:prstGeom prst="rect">
            <a:avLst/>
          </a:prstGeom>
        </p:spPr>
      </p:pic>
      <p:sp>
        <p:nvSpPr>
          <p:cNvPr id="44" name="Text 38"/>
          <p:cNvSpPr/>
          <p:nvPr/>
        </p:nvSpPr>
        <p:spPr>
          <a:xfrm>
            <a:off x="7488936" y="4709160"/>
            <a:ext cx="2286000" cy="466344"/>
          </a:xfrm>
          <a:prstGeom prst="rect">
            <a:avLst/>
          </a:prstGeom>
          <a:noFill/>
          <a:ln/>
        </p:spPr>
        <p:txBody>
          <a:bodyPr wrap="square" lIns="0" tIns="0" rIns="0" bIns="0" rtlCol="0" anchor="t"/>
          <a:lstStyle/>
          <a:p>
            <a:pPr marL="0" indent="0">
              <a:buNone/>
            </a:pPr>
            <a:r>
              <a:rPr lang="en-US" sz="1400" dirty="0">
                <a:solidFill>
                  <a:srgbClr val="657D88"/>
                </a:solidFill>
                <a:latin typeface="Arial" pitchFamily="34" charset="0"/>
                <a:ea typeface="Arial" pitchFamily="34" charset="-122"/>
                <a:cs typeface="Arial" pitchFamily="34" charset="-120"/>
              </a:rPr>
              <a:t>Guide d’équipement</a:t>
            </a:r>
            <a:endParaRPr lang="en-US" sz="1400" dirty="0"/>
          </a:p>
          <a:p>
            <a:pPr marL="0" indent="0">
              <a:buNone/>
            </a:pPr>
            <a:r>
              <a:rPr lang="en-US" sz="1400" dirty="0">
                <a:solidFill>
                  <a:srgbClr val="657D88"/>
                </a:solidFill>
                <a:latin typeface="Arial" pitchFamily="34" charset="0"/>
                <a:ea typeface="Arial" pitchFamily="34" charset="-122"/>
                <a:cs typeface="Arial" pitchFamily="34" charset="-120"/>
              </a:rPr>
              <a:t>Cliquez ou scannez</a:t>
            </a:r>
            <a:endParaRPr lang="en-US" sz="1400" dirty="0"/>
          </a:p>
        </p:txBody>
      </p:sp>
      <p:sp>
        <p:nvSpPr>
          <p:cNvPr id="45" name="Shape 39"/>
          <p:cNvSpPr/>
          <p:nvPr/>
        </p:nvSpPr>
        <p:spPr>
          <a:xfrm>
            <a:off x="594360" y="5779008"/>
            <a:ext cx="10991088" cy="475488"/>
          </a:xfrm>
          <a:prstGeom prst="roundRect">
            <a:avLst>
              <a:gd name="adj" fmla="val 23077"/>
            </a:avLst>
          </a:prstGeom>
          <a:solidFill>
            <a:srgbClr val="DCEFF5"/>
          </a:solidFill>
          <a:ln w="12700">
            <a:solidFill>
              <a:srgbClr val="DCEFF5">
                <a:alpha val="0"/>
              </a:srgbClr>
            </a:solidFill>
            <a:prstDash val="solid"/>
          </a:ln>
        </p:spPr>
        <p:txBody>
          <a:bodyPr/>
          <a:lstStyle/>
          <a:p>
            <a:endParaRPr lang="fr-CA"/>
          </a:p>
        </p:txBody>
      </p:sp>
      <p:pic>
        <p:nvPicPr>
          <p:cNvPr id="46" name="Image 4" descr="/mnt/data/v2_work/assets/faCircleInfo_15374B.png"/>
          <p:cNvPicPr>
            <a:picLocks noChangeAspect="1"/>
          </p:cNvPicPr>
          <p:nvPr/>
        </p:nvPicPr>
        <p:blipFill>
          <a:blip r:embed="rId9"/>
          <a:stretch>
            <a:fillRect/>
          </a:stretch>
        </p:blipFill>
        <p:spPr>
          <a:xfrm>
            <a:off x="758952" y="5888736"/>
            <a:ext cx="256032" cy="256032"/>
          </a:xfrm>
          <a:prstGeom prst="rect">
            <a:avLst/>
          </a:prstGeom>
        </p:spPr>
      </p:pic>
      <p:sp>
        <p:nvSpPr>
          <p:cNvPr id="47" name="Text 40"/>
          <p:cNvSpPr/>
          <p:nvPr/>
        </p:nvSpPr>
        <p:spPr>
          <a:xfrm>
            <a:off x="1161288" y="5888736"/>
            <a:ext cx="10241280" cy="256032"/>
          </a:xfrm>
          <a:prstGeom prst="rect">
            <a:avLst/>
          </a:prstGeom>
          <a:noFill/>
          <a:ln/>
        </p:spPr>
        <p:txBody>
          <a:bodyPr wrap="square" lIns="0" tIns="0" rIns="0" bIns="0" rtlCol="0" anchor="ctr"/>
          <a:lstStyle/>
          <a:p>
            <a:pPr marL="0" indent="0">
              <a:buNone/>
            </a:pPr>
            <a:r>
              <a:rPr lang="en-US" sz="1550" b="1" dirty="0">
                <a:solidFill>
                  <a:srgbClr val="15374B"/>
                </a:solidFill>
                <a:latin typeface="Arial" pitchFamily="34" charset="0"/>
                <a:ea typeface="Arial" pitchFamily="34" charset="-122"/>
                <a:cs typeface="Arial" pitchFamily="34" charset="-120"/>
              </a:rPr>
              <a:t>Un patin trop serré ou trop lâche? Arrêtez et réajustez.</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LES ÉVALUATIONS</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Chaque patineur progresse à son rythme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Les rubans et les écussons soulignent les apprentissages et la participation.</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09</a:t>
            </a:r>
            <a:endParaRPr lang="en-US" sz="1100" dirty="0"/>
          </a:p>
        </p:txBody>
      </p:sp>
      <p:sp>
        <p:nvSpPr>
          <p:cNvPr id="14" name="Shape 11"/>
          <p:cNvSpPr/>
          <p:nvPr/>
        </p:nvSpPr>
        <p:spPr>
          <a:xfrm>
            <a:off x="585216" y="2057400"/>
            <a:ext cx="3611880" cy="2624328"/>
          </a:xfrm>
          <a:prstGeom prst="roundRect">
            <a:avLst>
              <a:gd name="adj" fmla="val 4181"/>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68096" y="2240280"/>
            <a:ext cx="475488" cy="475488"/>
          </a:xfrm>
          <a:prstGeom prst="ellipse">
            <a:avLst/>
          </a:prstGeom>
          <a:solidFill>
            <a:srgbClr val="DCEFF5"/>
          </a:solidFill>
          <a:ln w="12700">
            <a:solidFill>
              <a:srgbClr val="DCEFF5">
                <a:alpha val="0"/>
              </a:srgbClr>
            </a:solidFill>
            <a:prstDash val="solid"/>
          </a:ln>
        </p:spPr>
        <p:txBody>
          <a:bodyPr/>
          <a:lstStyle/>
          <a:p>
            <a:endParaRPr lang="fr-CA"/>
          </a:p>
        </p:txBody>
      </p:sp>
      <p:pic>
        <p:nvPicPr>
          <p:cNvPr id="16" name="Image 1" descr="/mnt/data/v2_work/assets/faCalendarDays_176E78.png"/>
          <p:cNvPicPr>
            <a:picLocks noChangeAspect="1"/>
          </p:cNvPicPr>
          <p:nvPr/>
        </p:nvPicPr>
        <p:blipFill>
          <a:blip r:embed="rId4"/>
          <a:stretch>
            <a:fillRect/>
          </a:stretch>
        </p:blipFill>
        <p:spPr>
          <a:xfrm>
            <a:off x="882396" y="2354580"/>
            <a:ext cx="246888" cy="246888"/>
          </a:xfrm>
          <a:prstGeom prst="rect">
            <a:avLst/>
          </a:prstGeom>
        </p:spPr>
      </p:pic>
      <p:sp>
        <p:nvSpPr>
          <p:cNvPr id="17" name="Text 13"/>
          <p:cNvSpPr/>
          <p:nvPr/>
        </p:nvSpPr>
        <p:spPr>
          <a:xfrm>
            <a:off x="1444752" y="2221992"/>
            <a:ext cx="2551176" cy="393192"/>
          </a:xfrm>
          <a:prstGeom prst="rect">
            <a:avLst/>
          </a:prstGeom>
          <a:noFill/>
          <a:ln/>
        </p:spPr>
        <p:txBody>
          <a:bodyPr wrap="square" lIns="0" tIns="0" rIns="0" bIns="0" rtlCol="0" anchor="ctr"/>
          <a:lstStyle/>
          <a:p>
            <a:pPr marL="0" indent="0">
              <a:buNone/>
            </a:pPr>
            <a:r>
              <a:rPr lang="en-US" sz="2200" b="1" dirty="0">
                <a:solidFill>
                  <a:srgbClr val="176E78"/>
                </a:solidFill>
                <a:latin typeface="Arial" pitchFamily="34" charset="0"/>
                <a:ea typeface="Arial" pitchFamily="34" charset="-122"/>
                <a:cs typeface="Arial" pitchFamily="34" charset="-120"/>
              </a:rPr>
              <a:t>Quand?</a:t>
            </a:r>
            <a:endParaRPr lang="en-US" sz="2200" dirty="0"/>
          </a:p>
        </p:txBody>
      </p:sp>
      <p:sp>
        <p:nvSpPr>
          <p:cNvPr id="18" name="Text 14"/>
          <p:cNvSpPr/>
          <p:nvPr/>
        </p:nvSpPr>
        <p:spPr>
          <a:xfrm>
            <a:off x="786384" y="2761488"/>
            <a:ext cx="3209544" cy="1764792"/>
          </a:xfrm>
          <a:prstGeom prst="rect">
            <a:avLst/>
          </a:prstGeom>
          <a:noFill/>
          <a:ln/>
        </p:spPr>
        <p:txBody>
          <a:bodyPr wrap="square" lIns="0" tIns="0" rIns="0" bIns="0" rtlCol="0" anchor="t"/>
          <a:lstStyle/>
          <a:p>
            <a:pPr marL="0" indent="0">
              <a:buNone/>
            </a:pPr>
            <a:r>
              <a:rPr lang="en-US" sz="1800" dirty="0">
                <a:solidFill>
                  <a:srgbClr val="15374B"/>
                </a:solidFill>
                <a:latin typeface="Arial" pitchFamily="34" charset="0"/>
                <a:ea typeface="Arial" pitchFamily="34" charset="-122"/>
                <a:cs typeface="Arial" pitchFamily="34" charset="-120"/>
              </a:rPr>
              <a:t>Les dates sont choisies par l’entraîneur-chef. Les évaluations peuvent être individuelles ou en groupe.</a:t>
            </a:r>
            <a:endParaRPr lang="en-US" sz="1800" dirty="0"/>
          </a:p>
        </p:txBody>
      </p:sp>
      <p:sp>
        <p:nvSpPr>
          <p:cNvPr id="19" name="Shape 15"/>
          <p:cNvSpPr/>
          <p:nvPr/>
        </p:nvSpPr>
        <p:spPr>
          <a:xfrm>
            <a:off x="4343400" y="2057400"/>
            <a:ext cx="3611880" cy="2624328"/>
          </a:xfrm>
          <a:prstGeom prst="roundRect">
            <a:avLst>
              <a:gd name="adj" fmla="val 4181"/>
            </a:avLst>
          </a:prstGeom>
          <a:solidFill>
            <a:srgbClr val="FFFFFF"/>
          </a:solidFill>
          <a:ln w="12700">
            <a:solidFill>
              <a:srgbClr val="FFFFFF">
                <a:alpha val="0"/>
              </a:srgbClr>
            </a:solidFill>
            <a:prstDash val="solid"/>
          </a:ln>
        </p:spPr>
        <p:txBody>
          <a:bodyPr/>
          <a:lstStyle/>
          <a:p>
            <a:endParaRPr lang="fr-CA"/>
          </a:p>
        </p:txBody>
      </p:sp>
      <p:sp>
        <p:nvSpPr>
          <p:cNvPr id="20" name="Shape 16"/>
          <p:cNvSpPr/>
          <p:nvPr/>
        </p:nvSpPr>
        <p:spPr>
          <a:xfrm>
            <a:off x="4526280" y="2240280"/>
            <a:ext cx="475488" cy="475488"/>
          </a:xfrm>
          <a:prstGeom prst="ellipse">
            <a:avLst/>
          </a:prstGeom>
          <a:solidFill>
            <a:srgbClr val="EFEDF8"/>
          </a:solidFill>
          <a:ln w="12700">
            <a:solidFill>
              <a:srgbClr val="EFEDF8">
                <a:alpha val="0"/>
              </a:srgbClr>
            </a:solidFill>
            <a:prstDash val="solid"/>
          </a:ln>
        </p:spPr>
        <p:txBody>
          <a:bodyPr/>
          <a:lstStyle/>
          <a:p>
            <a:endParaRPr lang="fr-CA"/>
          </a:p>
        </p:txBody>
      </p:sp>
      <p:pic>
        <p:nvPicPr>
          <p:cNvPr id="21" name="Image 2" descr="/mnt/data/v2_work/assets/faClipboardCheck_7061A6.png"/>
          <p:cNvPicPr>
            <a:picLocks noChangeAspect="1"/>
          </p:cNvPicPr>
          <p:nvPr/>
        </p:nvPicPr>
        <p:blipFill>
          <a:blip r:embed="rId5"/>
          <a:stretch>
            <a:fillRect/>
          </a:stretch>
        </p:blipFill>
        <p:spPr>
          <a:xfrm>
            <a:off x="4640580" y="2354580"/>
            <a:ext cx="246888" cy="246888"/>
          </a:xfrm>
          <a:prstGeom prst="rect">
            <a:avLst/>
          </a:prstGeom>
        </p:spPr>
      </p:pic>
      <p:sp>
        <p:nvSpPr>
          <p:cNvPr id="22" name="Text 17"/>
          <p:cNvSpPr/>
          <p:nvPr/>
        </p:nvSpPr>
        <p:spPr>
          <a:xfrm>
            <a:off x="5202936" y="2221992"/>
            <a:ext cx="2551176" cy="393192"/>
          </a:xfrm>
          <a:prstGeom prst="rect">
            <a:avLst/>
          </a:prstGeom>
          <a:noFill/>
          <a:ln/>
        </p:spPr>
        <p:txBody>
          <a:bodyPr wrap="square" lIns="0" tIns="0" rIns="0" bIns="0" rtlCol="0" anchor="ctr"/>
          <a:lstStyle/>
          <a:p>
            <a:pPr marL="0" indent="0">
              <a:buNone/>
            </a:pPr>
            <a:r>
              <a:rPr lang="en-US" sz="2200" b="1" dirty="0">
                <a:solidFill>
                  <a:srgbClr val="7061A6"/>
                </a:solidFill>
                <a:latin typeface="Arial" pitchFamily="34" charset="0"/>
                <a:ea typeface="Arial" pitchFamily="34" charset="-122"/>
                <a:cs typeface="Arial" pitchFamily="34" charset="-120"/>
              </a:rPr>
              <a:t>Sur quoi?</a:t>
            </a:r>
            <a:endParaRPr lang="en-US" sz="2200" dirty="0"/>
          </a:p>
        </p:txBody>
      </p:sp>
      <p:sp>
        <p:nvSpPr>
          <p:cNvPr id="23" name="Text 18"/>
          <p:cNvSpPr/>
          <p:nvPr/>
        </p:nvSpPr>
        <p:spPr>
          <a:xfrm>
            <a:off x="4544568" y="2761488"/>
            <a:ext cx="3209544" cy="1764792"/>
          </a:xfrm>
          <a:prstGeom prst="rect">
            <a:avLst/>
          </a:prstGeom>
          <a:noFill/>
          <a:ln/>
        </p:spPr>
        <p:txBody>
          <a:bodyPr wrap="square" lIns="0" tIns="0" rIns="0" bIns="0" rtlCol="0" anchor="t"/>
          <a:lstStyle/>
          <a:p>
            <a:pPr marL="0" indent="0">
              <a:buNone/>
            </a:pPr>
            <a:r>
              <a:rPr lang="en-US" sz="1800" dirty="0">
                <a:solidFill>
                  <a:srgbClr val="15374B"/>
                </a:solidFill>
                <a:latin typeface="Arial" pitchFamily="34" charset="0"/>
                <a:ea typeface="Arial" pitchFamily="34" charset="-122"/>
                <a:cs typeface="Arial" pitchFamily="34" charset="-120"/>
              </a:rPr>
              <a:t>Les habiletés prévues par Patinage Canada : équilibre, maîtrise et agilité.</a:t>
            </a:r>
            <a:endParaRPr lang="en-US" sz="1800" dirty="0"/>
          </a:p>
        </p:txBody>
      </p:sp>
      <p:sp>
        <p:nvSpPr>
          <p:cNvPr id="24" name="Shape 19"/>
          <p:cNvSpPr/>
          <p:nvPr/>
        </p:nvSpPr>
        <p:spPr>
          <a:xfrm>
            <a:off x="8101584" y="2057400"/>
            <a:ext cx="3611880" cy="2624328"/>
          </a:xfrm>
          <a:prstGeom prst="roundRect">
            <a:avLst>
              <a:gd name="adj" fmla="val 4181"/>
            </a:avLst>
          </a:prstGeom>
          <a:solidFill>
            <a:srgbClr val="FFFFFF"/>
          </a:solidFill>
          <a:ln w="12700">
            <a:solidFill>
              <a:srgbClr val="FFFFFF">
                <a:alpha val="0"/>
              </a:srgbClr>
            </a:solidFill>
            <a:prstDash val="solid"/>
          </a:ln>
        </p:spPr>
        <p:txBody>
          <a:bodyPr/>
          <a:lstStyle/>
          <a:p>
            <a:endParaRPr lang="fr-CA"/>
          </a:p>
        </p:txBody>
      </p:sp>
      <p:sp>
        <p:nvSpPr>
          <p:cNvPr id="25" name="Shape 20"/>
          <p:cNvSpPr/>
          <p:nvPr/>
        </p:nvSpPr>
        <p:spPr>
          <a:xfrm>
            <a:off x="8284464" y="2240280"/>
            <a:ext cx="475488" cy="475488"/>
          </a:xfrm>
          <a:prstGeom prst="ellipse">
            <a:avLst/>
          </a:prstGeom>
          <a:solidFill>
            <a:srgbClr val="FBEAEF"/>
          </a:solidFill>
          <a:ln w="12700">
            <a:solidFill>
              <a:srgbClr val="FBEAEF">
                <a:alpha val="0"/>
              </a:srgbClr>
            </a:solidFill>
            <a:prstDash val="solid"/>
          </a:ln>
        </p:spPr>
        <p:txBody>
          <a:bodyPr/>
          <a:lstStyle/>
          <a:p>
            <a:endParaRPr lang="fr-CA"/>
          </a:p>
        </p:txBody>
      </p:sp>
      <p:pic>
        <p:nvPicPr>
          <p:cNvPr id="26" name="Image 3" descr="/mnt/data/v2_work/assets/faHeart_C41230.png"/>
          <p:cNvPicPr>
            <a:picLocks noChangeAspect="1"/>
          </p:cNvPicPr>
          <p:nvPr/>
        </p:nvPicPr>
        <p:blipFill>
          <a:blip r:embed="rId6"/>
          <a:stretch>
            <a:fillRect/>
          </a:stretch>
        </p:blipFill>
        <p:spPr>
          <a:xfrm>
            <a:off x="8398764" y="2354580"/>
            <a:ext cx="246888" cy="246888"/>
          </a:xfrm>
          <a:prstGeom prst="rect">
            <a:avLst/>
          </a:prstGeom>
        </p:spPr>
      </p:pic>
      <p:sp>
        <p:nvSpPr>
          <p:cNvPr id="27" name="Text 21"/>
          <p:cNvSpPr/>
          <p:nvPr/>
        </p:nvSpPr>
        <p:spPr>
          <a:xfrm>
            <a:off x="8961120" y="2221992"/>
            <a:ext cx="2551176" cy="393192"/>
          </a:xfrm>
          <a:prstGeom prst="rect">
            <a:avLst/>
          </a:prstGeom>
          <a:noFill/>
          <a:ln/>
        </p:spPr>
        <p:txBody>
          <a:bodyPr wrap="square" lIns="0" tIns="0" rIns="0" bIns="0" rtlCol="0" anchor="ctr"/>
          <a:lstStyle/>
          <a:p>
            <a:pPr marL="0" indent="0">
              <a:buNone/>
            </a:pPr>
            <a:r>
              <a:rPr lang="en-US" sz="2200" b="1" dirty="0">
                <a:solidFill>
                  <a:srgbClr val="C41230"/>
                </a:solidFill>
                <a:latin typeface="Arial" pitchFamily="34" charset="0"/>
                <a:ea typeface="Arial" pitchFamily="34" charset="-122"/>
                <a:cs typeface="Arial" pitchFamily="34" charset="-120"/>
              </a:rPr>
              <a:t>Que retenir?</a:t>
            </a:r>
            <a:endParaRPr lang="en-US" sz="2200" dirty="0"/>
          </a:p>
        </p:txBody>
      </p:sp>
      <p:sp>
        <p:nvSpPr>
          <p:cNvPr id="28" name="Text 22"/>
          <p:cNvSpPr/>
          <p:nvPr/>
        </p:nvSpPr>
        <p:spPr>
          <a:xfrm>
            <a:off x="8302752" y="2761488"/>
            <a:ext cx="3209544" cy="1764792"/>
          </a:xfrm>
          <a:prstGeom prst="rect">
            <a:avLst/>
          </a:prstGeom>
          <a:noFill/>
          <a:ln/>
        </p:spPr>
        <p:txBody>
          <a:bodyPr wrap="square" lIns="0" tIns="0" rIns="0" bIns="0" rtlCol="0" anchor="t"/>
          <a:lstStyle/>
          <a:p>
            <a:pPr marL="0" indent="0">
              <a:buNone/>
            </a:pPr>
            <a:r>
              <a:rPr lang="en-US" sz="1800" dirty="0">
                <a:solidFill>
                  <a:srgbClr val="15374B"/>
                </a:solidFill>
                <a:latin typeface="Arial" pitchFamily="34" charset="0"/>
                <a:ea typeface="Arial" pitchFamily="34" charset="-122"/>
                <a:cs typeface="Arial" pitchFamily="34" charset="-120"/>
              </a:rPr>
              <a:t>Certains niveaux prennent plus de temps. L’absence de ruban ne signifie pas une absence de progrès.</a:t>
            </a:r>
            <a:endParaRPr lang="en-US" sz="1800" dirty="0"/>
          </a:p>
        </p:txBody>
      </p:sp>
      <p:sp>
        <p:nvSpPr>
          <p:cNvPr id="29" name="Shape 23"/>
          <p:cNvSpPr/>
          <p:nvPr/>
        </p:nvSpPr>
        <p:spPr>
          <a:xfrm>
            <a:off x="749808" y="5047488"/>
            <a:ext cx="10689336" cy="795528"/>
          </a:xfrm>
          <a:prstGeom prst="roundRect">
            <a:avLst>
              <a:gd name="adj" fmla="val 13793"/>
            </a:avLst>
          </a:prstGeom>
          <a:solidFill>
            <a:srgbClr val="15374B"/>
          </a:solidFill>
          <a:ln w="12700">
            <a:solidFill>
              <a:srgbClr val="15374B">
                <a:alpha val="0"/>
              </a:srgbClr>
            </a:solidFill>
            <a:prstDash val="solid"/>
          </a:ln>
        </p:spPr>
        <p:txBody>
          <a:bodyPr/>
          <a:lstStyle/>
          <a:p>
            <a:endParaRPr lang="fr-CA"/>
          </a:p>
        </p:txBody>
      </p:sp>
      <p:sp>
        <p:nvSpPr>
          <p:cNvPr id="30" name="Text 24"/>
          <p:cNvSpPr/>
          <p:nvPr/>
        </p:nvSpPr>
        <p:spPr>
          <a:xfrm>
            <a:off x="1033272" y="5212080"/>
            <a:ext cx="10122408" cy="438912"/>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On célèbre l’effort, l’autonomie et le plaisir de revenir.</a:t>
            </a:r>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 CHEMINEMENT</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Après les premières bases : plusieurs voies possibles</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Le choix dépend du niveau, de l’âge, de la motivation et des objectifs du patineur.</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10</a:t>
            </a:r>
            <a:endParaRPr lang="en-US" sz="1100" dirty="0"/>
          </a:p>
        </p:txBody>
      </p:sp>
      <p:sp>
        <p:nvSpPr>
          <p:cNvPr id="14" name="Shape 11"/>
          <p:cNvSpPr/>
          <p:nvPr/>
        </p:nvSpPr>
        <p:spPr>
          <a:xfrm>
            <a:off x="594360" y="1993392"/>
            <a:ext cx="3611880" cy="960120"/>
          </a:xfrm>
          <a:prstGeom prst="roundRect">
            <a:avLst>
              <a:gd name="adj" fmla="val 11429"/>
            </a:avLst>
          </a:prstGeom>
          <a:solidFill>
            <a:srgbClr val="DCEFF5"/>
          </a:solidFill>
          <a:ln w="12700">
            <a:solidFill>
              <a:srgbClr val="DCEFF5">
                <a:alpha val="0"/>
              </a:srgbClr>
            </a:solidFill>
            <a:prstDash val="solid"/>
          </a:ln>
        </p:spPr>
        <p:txBody>
          <a:bodyPr/>
          <a:lstStyle/>
          <a:p>
            <a:endParaRPr lang="fr-CA"/>
          </a:p>
        </p:txBody>
      </p:sp>
      <p:sp>
        <p:nvSpPr>
          <p:cNvPr id="15" name="Text 12"/>
          <p:cNvSpPr/>
          <p:nvPr/>
        </p:nvSpPr>
        <p:spPr>
          <a:xfrm>
            <a:off x="795528" y="2194560"/>
            <a:ext cx="740664" cy="393192"/>
          </a:xfrm>
          <a:prstGeom prst="rect">
            <a:avLst/>
          </a:prstGeom>
          <a:noFill/>
          <a:ln/>
        </p:spPr>
        <p:txBody>
          <a:bodyPr wrap="square" lIns="0" tIns="0" rIns="0" bIns="0" rtlCol="0" anchor="ctr"/>
          <a:lstStyle/>
          <a:p>
            <a:pPr marL="0" indent="0">
              <a:buNone/>
            </a:pPr>
            <a:r>
              <a:rPr lang="en-US" sz="2600" b="1" dirty="0">
                <a:solidFill>
                  <a:srgbClr val="176E78"/>
                </a:solidFill>
                <a:latin typeface="Arial" pitchFamily="34" charset="0"/>
                <a:ea typeface="Arial" pitchFamily="34" charset="-122"/>
                <a:cs typeface="Arial" pitchFamily="34" charset="-120"/>
              </a:rPr>
              <a:t>1–2</a:t>
            </a:r>
            <a:endParaRPr lang="en-US" sz="2600" dirty="0"/>
          </a:p>
        </p:txBody>
      </p:sp>
      <p:sp>
        <p:nvSpPr>
          <p:cNvPr id="16" name="Text 13"/>
          <p:cNvSpPr/>
          <p:nvPr/>
        </p:nvSpPr>
        <p:spPr>
          <a:xfrm>
            <a:off x="1682496" y="2167128"/>
            <a:ext cx="2286000" cy="192024"/>
          </a:xfrm>
          <a:prstGeom prst="rect">
            <a:avLst/>
          </a:prstGeom>
          <a:noFill/>
          <a:ln/>
        </p:spPr>
        <p:txBody>
          <a:bodyPr wrap="square" lIns="0" tIns="0" rIns="0" bIns="0" rtlCol="0" anchor="ctr"/>
          <a:lstStyle/>
          <a:p>
            <a:pPr marL="0" indent="0">
              <a:buNone/>
            </a:pPr>
            <a:r>
              <a:rPr lang="en-US" sz="1080" b="1" dirty="0">
                <a:solidFill>
                  <a:srgbClr val="176E78"/>
                </a:solidFill>
                <a:latin typeface="Arial" pitchFamily="34" charset="0"/>
                <a:ea typeface="Arial" pitchFamily="34" charset="-122"/>
                <a:cs typeface="Arial" pitchFamily="34" charset="-120"/>
              </a:rPr>
              <a:t>PATINAGE PLUS</a:t>
            </a:r>
            <a:endParaRPr lang="en-US" sz="1080" dirty="0"/>
          </a:p>
        </p:txBody>
      </p:sp>
      <p:sp>
        <p:nvSpPr>
          <p:cNvPr id="17" name="Text 14"/>
          <p:cNvSpPr/>
          <p:nvPr/>
        </p:nvSpPr>
        <p:spPr>
          <a:xfrm>
            <a:off x="1682496" y="2459736"/>
            <a:ext cx="2286000" cy="265176"/>
          </a:xfrm>
          <a:prstGeom prst="rect">
            <a:avLst/>
          </a:prstGeom>
          <a:noFill/>
          <a:ln/>
        </p:spPr>
        <p:txBody>
          <a:bodyPr wrap="square" lIns="0" tIns="0" rIns="0" bIns="0" rtlCol="0" anchor="ctr"/>
          <a:lstStyle/>
          <a:p>
            <a:pPr marL="0" indent="0">
              <a:buNone/>
            </a:pPr>
            <a:r>
              <a:rPr lang="en-US" sz="1480" b="1" dirty="0">
                <a:solidFill>
                  <a:srgbClr val="15374B"/>
                </a:solidFill>
                <a:latin typeface="Arial" pitchFamily="34" charset="0"/>
                <a:ea typeface="Arial" pitchFamily="34" charset="-122"/>
                <a:cs typeface="Arial" pitchFamily="34" charset="-120"/>
              </a:rPr>
              <a:t>Les premières bases</a:t>
            </a:r>
            <a:endParaRPr lang="en-US" sz="1480" dirty="0"/>
          </a:p>
        </p:txBody>
      </p:sp>
      <p:sp>
        <p:nvSpPr>
          <p:cNvPr id="18" name="Shape 15"/>
          <p:cNvSpPr/>
          <p:nvPr/>
        </p:nvSpPr>
        <p:spPr>
          <a:xfrm>
            <a:off x="4361688" y="1993392"/>
            <a:ext cx="3611880" cy="960120"/>
          </a:xfrm>
          <a:prstGeom prst="roundRect">
            <a:avLst>
              <a:gd name="adj" fmla="val 11429"/>
            </a:avLst>
          </a:prstGeom>
          <a:solidFill>
            <a:srgbClr val="DCEFF5"/>
          </a:solidFill>
          <a:ln w="12700">
            <a:solidFill>
              <a:srgbClr val="DCEFF5">
                <a:alpha val="0"/>
              </a:srgbClr>
            </a:solidFill>
            <a:prstDash val="solid"/>
          </a:ln>
        </p:spPr>
        <p:txBody>
          <a:bodyPr/>
          <a:lstStyle/>
          <a:p>
            <a:endParaRPr lang="fr-CA"/>
          </a:p>
        </p:txBody>
      </p:sp>
      <p:sp>
        <p:nvSpPr>
          <p:cNvPr id="19" name="Text 16"/>
          <p:cNvSpPr/>
          <p:nvPr/>
        </p:nvSpPr>
        <p:spPr>
          <a:xfrm>
            <a:off x="4562856" y="2194560"/>
            <a:ext cx="740664" cy="393192"/>
          </a:xfrm>
          <a:prstGeom prst="rect">
            <a:avLst/>
          </a:prstGeom>
          <a:noFill/>
          <a:ln/>
        </p:spPr>
        <p:txBody>
          <a:bodyPr wrap="square" lIns="0" tIns="0" rIns="0" bIns="0" rtlCol="0" anchor="ctr"/>
          <a:lstStyle/>
          <a:p>
            <a:pPr marL="0" indent="0">
              <a:buNone/>
            </a:pPr>
            <a:r>
              <a:rPr lang="en-US" sz="2600" b="1" dirty="0">
                <a:solidFill>
                  <a:srgbClr val="176E78"/>
                </a:solidFill>
                <a:latin typeface="Arial" pitchFamily="34" charset="0"/>
                <a:ea typeface="Arial" pitchFamily="34" charset="-122"/>
                <a:cs typeface="Arial" pitchFamily="34" charset="-120"/>
              </a:rPr>
              <a:t>3–4</a:t>
            </a:r>
            <a:endParaRPr lang="en-US" sz="2600" dirty="0"/>
          </a:p>
        </p:txBody>
      </p:sp>
      <p:sp>
        <p:nvSpPr>
          <p:cNvPr id="20" name="Text 17"/>
          <p:cNvSpPr/>
          <p:nvPr/>
        </p:nvSpPr>
        <p:spPr>
          <a:xfrm>
            <a:off x="5449824" y="2167128"/>
            <a:ext cx="2286000" cy="192024"/>
          </a:xfrm>
          <a:prstGeom prst="rect">
            <a:avLst/>
          </a:prstGeom>
          <a:noFill/>
          <a:ln/>
        </p:spPr>
        <p:txBody>
          <a:bodyPr wrap="square" lIns="0" tIns="0" rIns="0" bIns="0" rtlCol="0" anchor="ctr"/>
          <a:lstStyle/>
          <a:p>
            <a:pPr marL="0" indent="0">
              <a:buNone/>
            </a:pPr>
            <a:r>
              <a:rPr lang="en-US" sz="1080" b="1" dirty="0">
                <a:solidFill>
                  <a:srgbClr val="176E78"/>
                </a:solidFill>
                <a:latin typeface="Arial" pitchFamily="34" charset="0"/>
                <a:ea typeface="Arial" pitchFamily="34" charset="-122"/>
                <a:cs typeface="Arial" pitchFamily="34" charset="-120"/>
              </a:rPr>
              <a:t>PATINAGE PLUS</a:t>
            </a:r>
            <a:endParaRPr lang="en-US" sz="1080" dirty="0"/>
          </a:p>
        </p:txBody>
      </p:sp>
      <p:sp>
        <p:nvSpPr>
          <p:cNvPr id="21" name="Text 18"/>
          <p:cNvSpPr/>
          <p:nvPr/>
        </p:nvSpPr>
        <p:spPr>
          <a:xfrm>
            <a:off x="5449824" y="2459736"/>
            <a:ext cx="2286000" cy="265176"/>
          </a:xfrm>
          <a:prstGeom prst="rect">
            <a:avLst/>
          </a:prstGeom>
          <a:noFill/>
          <a:ln/>
        </p:spPr>
        <p:txBody>
          <a:bodyPr wrap="square" lIns="0" tIns="0" rIns="0" bIns="0" rtlCol="0" anchor="ctr"/>
          <a:lstStyle/>
          <a:p>
            <a:pPr marL="0" indent="0">
              <a:buNone/>
            </a:pPr>
            <a:r>
              <a:rPr lang="en-US" sz="1480" b="1" dirty="0">
                <a:solidFill>
                  <a:srgbClr val="15374B"/>
                </a:solidFill>
                <a:latin typeface="Arial" pitchFamily="34" charset="0"/>
                <a:ea typeface="Arial" pitchFamily="34" charset="-122"/>
                <a:cs typeface="Arial" pitchFamily="34" charset="-120"/>
              </a:rPr>
              <a:t>La confiance se développe</a:t>
            </a:r>
            <a:endParaRPr lang="en-US" sz="1480" dirty="0"/>
          </a:p>
        </p:txBody>
      </p:sp>
      <p:sp>
        <p:nvSpPr>
          <p:cNvPr id="22" name="Shape 19"/>
          <p:cNvSpPr/>
          <p:nvPr/>
        </p:nvSpPr>
        <p:spPr>
          <a:xfrm>
            <a:off x="8129016" y="1993392"/>
            <a:ext cx="3611880" cy="960120"/>
          </a:xfrm>
          <a:prstGeom prst="roundRect">
            <a:avLst>
              <a:gd name="adj" fmla="val 11429"/>
            </a:avLst>
          </a:prstGeom>
          <a:solidFill>
            <a:srgbClr val="DCEFF5"/>
          </a:solidFill>
          <a:ln w="12700">
            <a:solidFill>
              <a:srgbClr val="DCEFF5">
                <a:alpha val="0"/>
              </a:srgbClr>
            </a:solidFill>
            <a:prstDash val="solid"/>
          </a:ln>
        </p:spPr>
        <p:txBody>
          <a:bodyPr/>
          <a:lstStyle/>
          <a:p>
            <a:endParaRPr lang="fr-CA"/>
          </a:p>
        </p:txBody>
      </p:sp>
      <p:sp>
        <p:nvSpPr>
          <p:cNvPr id="23" name="Text 20"/>
          <p:cNvSpPr/>
          <p:nvPr/>
        </p:nvSpPr>
        <p:spPr>
          <a:xfrm>
            <a:off x="8330184" y="2194560"/>
            <a:ext cx="740664" cy="393192"/>
          </a:xfrm>
          <a:prstGeom prst="rect">
            <a:avLst/>
          </a:prstGeom>
          <a:noFill/>
          <a:ln/>
        </p:spPr>
        <p:txBody>
          <a:bodyPr wrap="square" lIns="0" tIns="0" rIns="0" bIns="0" rtlCol="0" anchor="ctr"/>
          <a:lstStyle/>
          <a:p>
            <a:pPr marL="0" indent="0">
              <a:buNone/>
            </a:pPr>
            <a:r>
              <a:rPr lang="en-US" sz="2600" b="1" dirty="0">
                <a:solidFill>
                  <a:srgbClr val="176E78"/>
                </a:solidFill>
                <a:latin typeface="Arial" pitchFamily="34" charset="0"/>
                <a:ea typeface="Arial" pitchFamily="34" charset="-122"/>
                <a:cs typeface="Arial" pitchFamily="34" charset="-120"/>
              </a:rPr>
              <a:t>5–6</a:t>
            </a:r>
            <a:endParaRPr lang="en-US" sz="2600" dirty="0"/>
          </a:p>
        </p:txBody>
      </p:sp>
      <p:sp>
        <p:nvSpPr>
          <p:cNvPr id="24" name="Text 21"/>
          <p:cNvSpPr/>
          <p:nvPr/>
        </p:nvSpPr>
        <p:spPr>
          <a:xfrm>
            <a:off x="9217152" y="2167128"/>
            <a:ext cx="2286000" cy="192024"/>
          </a:xfrm>
          <a:prstGeom prst="rect">
            <a:avLst/>
          </a:prstGeom>
          <a:noFill/>
          <a:ln/>
        </p:spPr>
        <p:txBody>
          <a:bodyPr wrap="square" lIns="0" tIns="0" rIns="0" bIns="0" rtlCol="0" anchor="ctr"/>
          <a:lstStyle/>
          <a:p>
            <a:pPr marL="0" indent="0">
              <a:buNone/>
            </a:pPr>
            <a:r>
              <a:rPr lang="en-US" sz="1080" b="1" dirty="0">
                <a:solidFill>
                  <a:srgbClr val="176E78"/>
                </a:solidFill>
                <a:latin typeface="Arial" pitchFamily="34" charset="0"/>
                <a:ea typeface="Arial" pitchFamily="34" charset="-122"/>
                <a:cs typeface="Arial" pitchFamily="34" charset="-120"/>
              </a:rPr>
              <a:t>PATINAGE PLUS</a:t>
            </a:r>
            <a:endParaRPr lang="en-US" sz="1080" dirty="0"/>
          </a:p>
        </p:txBody>
      </p:sp>
      <p:sp>
        <p:nvSpPr>
          <p:cNvPr id="25" name="Text 22"/>
          <p:cNvSpPr/>
          <p:nvPr/>
        </p:nvSpPr>
        <p:spPr>
          <a:xfrm>
            <a:off x="9217152" y="2459736"/>
            <a:ext cx="2286000" cy="265176"/>
          </a:xfrm>
          <a:prstGeom prst="rect">
            <a:avLst/>
          </a:prstGeom>
          <a:noFill/>
          <a:ln/>
        </p:spPr>
        <p:txBody>
          <a:bodyPr wrap="square" lIns="0" tIns="0" rIns="0" bIns="0" rtlCol="0" anchor="ctr"/>
          <a:lstStyle/>
          <a:p>
            <a:pPr marL="0" indent="0">
              <a:buNone/>
            </a:pPr>
            <a:r>
              <a:rPr lang="en-US" sz="1480" b="1" dirty="0">
                <a:solidFill>
                  <a:srgbClr val="15374B"/>
                </a:solidFill>
                <a:latin typeface="Arial" pitchFamily="34" charset="0"/>
                <a:ea typeface="Arial" pitchFamily="34" charset="-122"/>
                <a:cs typeface="Arial" pitchFamily="34" charset="-120"/>
              </a:rPr>
              <a:t>Vers plus d’autonomie</a:t>
            </a:r>
            <a:endParaRPr lang="en-US" sz="1480" dirty="0"/>
          </a:p>
        </p:txBody>
      </p:sp>
      <p:sp>
        <p:nvSpPr>
          <p:cNvPr id="26" name="Shape 23"/>
          <p:cNvSpPr/>
          <p:nvPr/>
        </p:nvSpPr>
        <p:spPr>
          <a:xfrm>
            <a:off x="6080760" y="3127248"/>
            <a:ext cx="0" cy="301752"/>
          </a:xfrm>
          <a:prstGeom prst="line">
            <a:avLst/>
          </a:prstGeom>
          <a:noFill/>
          <a:ln w="25400">
            <a:solidFill>
              <a:srgbClr val="D6E4EB"/>
            </a:solidFill>
            <a:prstDash val="solid"/>
            <a:headEnd type="none"/>
            <a:tailEnd type="none"/>
          </a:ln>
        </p:spPr>
        <p:txBody>
          <a:bodyPr/>
          <a:lstStyle/>
          <a:p>
            <a:endParaRPr lang="fr-CA"/>
          </a:p>
        </p:txBody>
      </p:sp>
      <p:sp>
        <p:nvSpPr>
          <p:cNvPr id="27" name="Shape 24"/>
          <p:cNvSpPr/>
          <p:nvPr/>
        </p:nvSpPr>
        <p:spPr>
          <a:xfrm>
            <a:off x="594360" y="3602736"/>
            <a:ext cx="3611880" cy="1956816"/>
          </a:xfrm>
          <a:prstGeom prst="roundRect">
            <a:avLst>
              <a:gd name="adj" fmla="val 5607"/>
            </a:avLst>
          </a:prstGeom>
          <a:solidFill>
            <a:srgbClr val="FFFFFF"/>
          </a:solidFill>
          <a:ln w="12700">
            <a:solidFill>
              <a:srgbClr val="FFFFFF">
                <a:alpha val="0"/>
              </a:srgbClr>
            </a:solidFill>
            <a:prstDash val="solid"/>
          </a:ln>
        </p:spPr>
        <p:txBody>
          <a:bodyPr/>
          <a:lstStyle/>
          <a:p>
            <a:endParaRPr lang="fr-CA"/>
          </a:p>
        </p:txBody>
      </p:sp>
      <p:sp>
        <p:nvSpPr>
          <p:cNvPr id="28" name="Shape 25"/>
          <p:cNvSpPr/>
          <p:nvPr/>
        </p:nvSpPr>
        <p:spPr>
          <a:xfrm>
            <a:off x="777240" y="3785616"/>
            <a:ext cx="475488" cy="475488"/>
          </a:xfrm>
          <a:prstGeom prst="ellipse">
            <a:avLst/>
          </a:prstGeom>
          <a:solidFill>
            <a:srgbClr val="DCEFF5"/>
          </a:solidFill>
          <a:ln w="12700">
            <a:solidFill>
              <a:srgbClr val="DCEFF5">
                <a:alpha val="0"/>
              </a:srgbClr>
            </a:solidFill>
            <a:prstDash val="solid"/>
          </a:ln>
        </p:spPr>
        <p:txBody>
          <a:bodyPr/>
          <a:lstStyle/>
          <a:p>
            <a:endParaRPr lang="fr-CA"/>
          </a:p>
        </p:txBody>
      </p:sp>
      <p:pic>
        <p:nvPicPr>
          <p:cNvPr id="29" name="Image 1" descr="/mnt/data/v2_work/assets/faStar_176E78.png"/>
          <p:cNvPicPr>
            <a:picLocks noChangeAspect="1"/>
          </p:cNvPicPr>
          <p:nvPr/>
        </p:nvPicPr>
        <p:blipFill>
          <a:blip r:embed="rId4"/>
          <a:stretch>
            <a:fillRect/>
          </a:stretch>
        </p:blipFill>
        <p:spPr>
          <a:xfrm>
            <a:off x="891540" y="3899916"/>
            <a:ext cx="246888" cy="246888"/>
          </a:xfrm>
          <a:prstGeom prst="rect">
            <a:avLst/>
          </a:prstGeom>
        </p:spPr>
      </p:pic>
      <p:sp>
        <p:nvSpPr>
          <p:cNvPr id="30" name="Text 26"/>
          <p:cNvSpPr/>
          <p:nvPr/>
        </p:nvSpPr>
        <p:spPr>
          <a:xfrm>
            <a:off x="1453896" y="3767328"/>
            <a:ext cx="2551176" cy="393192"/>
          </a:xfrm>
          <a:prstGeom prst="rect">
            <a:avLst/>
          </a:prstGeom>
          <a:noFill/>
          <a:ln/>
        </p:spPr>
        <p:txBody>
          <a:bodyPr wrap="square" lIns="0" tIns="0" rIns="0" bIns="0" rtlCol="0" anchor="ctr"/>
          <a:lstStyle/>
          <a:p>
            <a:pPr marL="0" indent="0">
              <a:buNone/>
            </a:pPr>
            <a:r>
              <a:rPr lang="en-US" sz="1750" b="1" dirty="0">
                <a:solidFill>
                  <a:srgbClr val="176E78"/>
                </a:solidFill>
                <a:latin typeface="Arial" pitchFamily="34" charset="0"/>
                <a:ea typeface="Arial" pitchFamily="34" charset="-122"/>
                <a:cs typeface="Arial" pitchFamily="34" charset="-120"/>
              </a:rPr>
              <a:t>STAR et cours privés</a:t>
            </a:r>
            <a:endParaRPr lang="en-US" sz="1750" dirty="0"/>
          </a:p>
        </p:txBody>
      </p:sp>
      <p:sp>
        <p:nvSpPr>
          <p:cNvPr id="31" name="Text 27"/>
          <p:cNvSpPr/>
          <p:nvPr/>
        </p:nvSpPr>
        <p:spPr>
          <a:xfrm>
            <a:off x="795528" y="4306824"/>
            <a:ext cx="3209544" cy="1097280"/>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Poursuivre les apprentissages en patinage artistique, à son rythme.</a:t>
            </a:r>
            <a:endParaRPr lang="en-US" sz="1680" dirty="0"/>
          </a:p>
        </p:txBody>
      </p:sp>
      <p:sp>
        <p:nvSpPr>
          <p:cNvPr id="32" name="Shape 28"/>
          <p:cNvSpPr/>
          <p:nvPr/>
        </p:nvSpPr>
        <p:spPr>
          <a:xfrm>
            <a:off x="4361688" y="3602736"/>
            <a:ext cx="3611880" cy="1956816"/>
          </a:xfrm>
          <a:prstGeom prst="roundRect">
            <a:avLst>
              <a:gd name="adj" fmla="val 5607"/>
            </a:avLst>
          </a:prstGeom>
          <a:solidFill>
            <a:srgbClr val="FFFFFF"/>
          </a:solidFill>
          <a:ln w="12700">
            <a:solidFill>
              <a:srgbClr val="FFFFFF">
                <a:alpha val="0"/>
              </a:srgbClr>
            </a:solidFill>
            <a:prstDash val="solid"/>
          </a:ln>
        </p:spPr>
        <p:txBody>
          <a:bodyPr/>
          <a:lstStyle/>
          <a:p>
            <a:endParaRPr lang="fr-CA"/>
          </a:p>
        </p:txBody>
      </p:sp>
      <p:sp>
        <p:nvSpPr>
          <p:cNvPr id="33" name="Shape 29"/>
          <p:cNvSpPr/>
          <p:nvPr/>
        </p:nvSpPr>
        <p:spPr>
          <a:xfrm>
            <a:off x="4544568" y="3785616"/>
            <a:ext cx="475488" cy="475488"/>
          </a:xfrm>
          <a:prstGeom prst="ellipse">
            <a:avLst/>
          </a:prstGeom>
          <a:solidFill>
            <a:srgbClr val="FBEAEF"/>
          </a:solidFill>
          <a:ln w="12700">
            <a:solidFill>
              <a:srgbClr val="FBEAEF">
                <a:alpha val="0"/>
              </a:srgbClr>
            </a:solidFill>
            <a:prstDash val="solid"/>
          </a:ln>
        </p:spPr>
        <p:txBody>
          <a:bodyPr/>
          <a:lstStyle/>
          <a:p>
            <a:endParaRPr lang="fr-CA"/>
          </a:p>
        </p:txBody>
      </p:sp>
      <p:pic>
        <p:nvPicPr>
          <p:cNvPr id="34" name="Image 2" descr="/mnt/data/v2_work/assets/faGraduationCap_C41230.png"/>
          <p:cNvPicPr>
            <a:picLocks noChangeAspect="1"/>
          </p:cNvPicPr>
          <p:nvPr/>
        </p:nvPicPr>
        <p:blipFill>
          <a:blip r:embed="rId5"/>
          <a:stretch>
            <a:fillRect/>
          </a:stretch>
        </p:blipFill>
        <p:spPr>
          <a:xfrm>
            <a:off x="4658868" y="3899916"/>
            <a:ext cx="246888" cy="246888"/>
          </a:xfrm>
          <a:prstGeom prst="rect">
            <a:avLst/>
          </a:prstGeom>
        </p:spPr>
      </p:pic>
      <p:sp>
        <p:nvSpPr>
          <p:cNvPr id="35" name="Text 30"/>
          <p:cNvSpPr/>
          <p:nvPr/>
        </p:nvSpPr>
        <p:spPr>
          <a:xfrm>
            <a:off x="5221224" y="3767328"/>
            <a:ext cx="2551176" cy="393192"/>
          </a:xfrm>
          <a:prstGeom prst="rect">
            <a:avLst/>
          </a:prstGeom>
          <a:noFill/>
          <a:ln/>
        </p:spPr>
        <p:txBody>
          <a:bodyPr wrap="square" lIns="0" tIns="0" rIns="0" bIns="0" rtlCol="0" anchor="ctr"/>
          <a:lstStyle/>
          <a:p>
            <a:pPr marL="0" indent="0">
              <a:buNone/>
            </a:pPr>
            <a:r>
              <a:rPr lang="en-US" sz="1750" b="1" dirty="0">
                <a:solidFill>
                  <a:srgbClr val="C41230"/>
                </a:solidFill>
                <a:latin typeface="Arial" pitchFamily="34" charset="0"/>
                <a:ea typeface="Arial" pitchFamily="34" charset="-122"/>
                <a:cs typeface="Arial" pitchFamily="34" charset="-120"/>
              </a:rPr>
              <a:t>PP Élite et développement</a:t>
            </a:r>
            <a:endParaRPr lang="en-US" sz="1750" dirty="0"/>
          </a:p>
        </p:txBody>
      </p:sp>
      <p:sp>
        <p:nvSpPr>
          <p:cNvPr id="36" name="Text 31"/>
          <p:cNvSpPr/>
          <p:nvPr/>
        </p:nvSpPr>
        <p:spPr>
          <a:xfrm>
            <a:off x="4562856" y="4306824"/>
            <a:ext cx="3209544" cy="1097280"/>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Découvrir un entraînement plus soutenu, selon l’intérêt et l’admissibilité.</a:t>
            </a:r>
            <a:endParaRPr lang="en-US" sz="1680" dirty="0"/>
          </a:p>
        </p:txBody>
      </p:sp>
      <p:sp>
        <p:nvSpPr>
          <p:cNvPr id="37" name="Shape 32"/>
          <p:cNvSpPr/>
          <p:nvPr/>
        </p:nvSpPr>
        <p:spPr>
          <a:xfrm>
            <a:off x="8129016" y="3602736"/>
            <a:ext cx="3611880" cy="1956816"/>
          </a:xfrm>
          <a:prstGeom prst="roundRect">
            <a:avLst>
              <a:gd name="adj" fmla="val 5607"/>
            </a:avLst>
          </a:prstGeom>
          <a:solidFill>
            <a:srgbClr val="FFFFFF"/>
          </a:solidFill>
          <a:ln w="12700">
            <a:solidFill>
              <a:srgbClr val="FFFFFF">
                <a:alpha val="0"/>
              </a:srgbClr>
            </a:solidFill>
            <a:prstDash val="solid"/>
          </a:ln>
        </p:spPr>
        <p:txBody>
          <a:bodyPr/>
          <a:lstStyle/>
          <a:p>
            <a:endParaRPr lang="fr-CA"/>
          </a:p>
        </p:txBody>
      </p:sp>
      <p:sp>
        <p:nvSpPr>
          <p:cNvPr id="38" name="Shape 33"/>
          <p:cNvSpPr/>
          <p:nvPr/>
        </p:nvSpPr>
        <p:spPr>
          <a:xfrm>
            <a:off x="8311896" y="3785616"/>
            <a:ext cx="475488" cy="475488"/>
          </a:xfrm>
          <a:prstGeom prst="ellipse">
            <a:avLst/>
          </a:prstGeom>
          <a:solidFill>
            <a:srgbClr val="EFEDF8"/>
          </a:solidFill>
          <a:ln w="12700">
            <a:solidFill>
              <a:srgbClr val="EFEDF8">
                <a:alpha val="0"/>
              </a:srgbClr>
            </a:solidFill>
            <a:prstDash val="solid"/>
          </a:ln>
        </p:spPr>
        <p:txBody>
          <a:bodyPr/>
          <a:lstStyle/>
          <a:p>
            <a:endParaRPr lang="fr-CA"/>
          </a:p>
        </p:txBody>
      </p:sp>
      <p:pic>
        <p:nvPicPr>
          <p:cNvPr id="39" name="Image 3" descr="/mnt/data/v2_work/assets/faUserGroup_7061A6.png"/>
          <p:cNvPicPr>
            <a:picLocks noChangeAspect="1"/>
          </p:cNvPicPr>
          <p:nvPr/>
        </p:nvPicPr>
        <p:blipFill>
          <a:blip r:embed="rId6"/>
          <a:stretch>
            <a:fillRect/>
          </a:stretch>
        </p:blipFill>
        <p:spPr>
          <a:xfrm>
            <a:off x="8426196" y="3899916"/>
            <a:ext cx="246888" cy="246888"/>
          </a:xfrm>
          <a:prstGeom prst="rect">
            <a:avLst/>
          </a:prstGeom>
        </p:spPr>
      </p:pic>
      <p:sp>
        <p:nvSpPr>
          <p:cNvPr id="40" name="Text 34"/>
          <p:cNvSpPr/>
          <p:nvPr/>
        </p:nvSpPr>
        <p:spPr>
          <a:xfrm>
            <a:off x="8988552" y="3767328"/>
            <a:ext cx="2551176" cy="393192"/>
          </a:xfrm>
          <a:prstGeom prst="rect">
            <a:avLst/>
          </a:prstGeom>
          <a:noFill/>
          <a:ln/>
        </p:spPr>
        <p:txBody>
          <a:bodyPr wrap="square" lIns="0" tIns="0" rIns="0" bIns="0" rtlCol="0" anchor="ctr"/>
          <a:lstStyle/>
          <a:p>
            <a:pPr marL="0" indent="0">
              <a:buNone/>
            </a:pPr>
            <a:r>
              <a:rPr lang="en-US" sz="1750" b="1" dirty="0">
                <a:solidFill>
                  <a:srgbClr val="7061A6"/>
                </a:solidFill>
                <a:latin typeface="Arial" pitchFamily="34" charset="0"/>
                <a:ea typeface="Arial" pitchFamily="34" charset="-122"/>
                <a:cs typeface="Arial" pitchFamily="34" charset="-120"/>
              </a:rPr>
              <a:t>Patinage synchronisé</a:t>
            </a:r>
            <a:endParaRPr lang="en-US" sz="1750" dirty="0"/>
          </a:p>
        </p:txBody>
      </p:sp>
      <p:sp>
        <p:nvSpPr>
          <p:cNvPr id="41" name="Text 35"/>
          <p:cNvSpPr/>
          <p:nvPr/>
        </p:nvSpPr>
        <p:spPr>
          <a:xfrm>
            <a:off x="8330184" y="4306824"/>
            <a:ext cx="3209544" cy="1097280"/>
          </a:xfrm>
          <a:prstGeom prst="rect">
            <a:avLst/>
          </a:prstGeom>
          <a:noFill/>
          <a:ln/>
        </p:spPr>
        <p:txBody>
          <a:bodyPr wrap="square" lIns="0" tIns="0" rIns="0" bIns="0" rtlCol="0" anchor="t"/>
          <a:lstStyle/>
          <a:p>
            <a:pPr marL="0" indent="0">
              <a:buNone/>
            </a:pPr>
            <a:r>
              <a:rPr lang="en-US" sz="1680" dirty="0">
                <a:solidFill>
                  <a:srgbClr val="15374B"/>
                </a:solidFill>
                <a:latin typeface="Arial" pitchFamily="34" charset="0"/>
                <a:ea typeface="Arial" pitchFamily="34" charset="-122"/>
                <a:cs typeface="Arial" pitchFamily="34" charset="-120"/>
              </a:rPr>
              <a:t>Découvrir le plaisir de patiner et de progresser ensemble.</a:t>
            </a:r>
            <a:endParaRPr lang="en-US" sz="1680" dirty="0"/>
          </a:p>
        </p:txBody>
      </p:sp>
      <p:sp>
        <p:nvSpPr>
          <p:cNvPr id="42" name="Text 36"/>
          <p:cNvSpPr/>
          <p:nvPr/>
        </p:nvSpPr>
        <p:spPr>
          <a:xfrm>
            <a:off x="859536" y="5815584"/>
            <a:ext cx="10698480" cy="329184"/>
          </a:xfrm>
          <a:prstGeom prst="rect">
            <a:avLst/>
          </a:prstGeom>
          <a:noFill/>
          <a:ln/>
        </p:spPr>
        <p:txBody>
          <a:bodyPr wrap="square" lIns="0" tIns="0" rIns="0" bIns="0" rtlCol="0" anchor="ctr"/>
          <a:lstStyle/>
          <a:p>
            <a:pPr marL="0" indent="0" algn="ctr">
              <a:buNone/>
            </a:pPr>
            <a:r>
              <a:rPr lang="en-US" sz="1750" b="1" dirty="0">
                <a:solidFill>
                  <a:srgbClr val="176E78"/>
                </a:solidFill>
                <a:latin typeface="Arial" pitchFamily="34" charset="0"/>
                <a:ea typeface="Arial" pitchFamily="34" charset="-122"/>
                <a:cs typeface="Arial" pitchFamily="34" charset="-120"/>
              </a:rPr>
              <a:t>Des possibilités à explorer avec l’entraîneur, pas une course vers un seul parcours.</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PATINAGE CANADA</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Le DLT : se développer et patiner pour la vie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Développement à long terme — le cadre de Patinage Canada, aussi appelé Skate Canada.</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11</a:t>
            </a:r>
            <a:endParaRPr lang="en-US" sz="1100" dirty="0"/>
          </a:p>
        </p:txBody>
      </p:sp>
      <p:sp>
        <p:nvSpPr>
          <p:cNvPr id="14" name="Shape 11"/>
          <p:cNvSpPr/>
          <p:nvPr/>
        </p:nvSpPr>
        <p:spPr>
          <a:xfrm>
            <a:off x="594360" y="2011680"/>
            <a:ext cx="3611880" cy="2276856"/>
          </a:xfrm>
          <a:prstGeom prst="roundRect">
            <a:avLst>
              <a:gd name="adj" fmla="val 4819"/>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777240" y="2194560"/>
            <a:ext cx="475488" cy="475488"/>
          </a:xfrm>
          <a:prstGeom prst="ellipse">
            <a:avLst/>
          </a:prstGeom>
          <a:solidFill>
            <a:srgbClr val="FBEAEF"/>
          </a:solidFill>
          <a:ln w="12700">
            <a:solidFill>
              <a:srgbClr val="FBEAEF">
                <a:alpha val="0"/>
              </a:srgbClr>
            </a:solidFill>
            <a:prstDash val="solid"/>
          </a:ln>
        </p:spPr>
        <p:txBody>
          <a:bodyPr/>
          <a:lstStyle/>
          <a:p>
            <a:endParaRPr lang="fr-CA"/>
          </a:p>
        </p:txBody>
      </p:sp>
      <p:pic>
        <p:nvPicPr>
          <p:cNvPr id="16" name="Image 1" descr="/mnt/data/v2_work/assets/faHeart_C41230.png"/>
          <p:cNvPicPr>
            <a:picLocks noChangeAspect="1"/>
          </p:cNvPicPr>
          <p:nvPr/>
        </p:nvPicPr>
        <p:blipFill>
          <a:blip r:embed="rId4"/>
          <a:stretch>
            <a:fillRect/>
          </a:stretch>
        </p:blipFill>
        <p:spPr>
          <a:xfrm>
            <a:off x="891540" y="2308860"/>
            <a:ext cx="246888" cy="246888"/>
          </a:xfrm>
          <a:prstGeom prst="rect">
            <a:avLst/>
          </a:prstGeom>
        </p:spPr>
      </p:pic>
      <p:sp>
        <p:nvSpPr>
          <p:cNvPr id="17" name="Text 13"/>
          <p:cNvSpPr/>
          <p:nvPr/>
        </p:nvSpPr>
        <p:spPr>
          <a:xfrm>
            <a:off x="1453896" y="2176272"/>
            <a:ext cx="2551176" cy="393192"/>
          </a:xfrm>
          <a:prstGeom prst="rect">
            <a:avLst/>
          </a:prstGeom>
          <a:noFill/>
          <a:ln/>
        </p:spPr>
        <p:txBody>
          <a:bodyPr wrap="square" lIns="0" tIns="0" rIns="0" bIns="0" rtlCol="0" anchor="ctr"/>
          <a:lstStyle/>
          <a:p>
            <a:pPr marL="0" indent="0">
              <a:buNone/>
            </a:pPr>
            <a:r>
              <a:rPr lang="en-US" sz="1900" b="1" dirty="0">
                <a:solidFill>
                  <a:srgbClr val="C41230"/>
                </a:solidFill>
                <a:latin typeface="Arial" pitchFamily="34" charset="0"/>
                <a:ea typeface="Arial" pitchFamily="34" charset="-122"/>
                <a:cs typeface="Arial" pitchFamily="34" charset="-120"/>
              </a:rPr>
              <a:t>Le plaisir</a:t>
            </a:r>
            <a:endParaRPr lang="en-US" sz="1900" dirty="0"/>
          </a:p>
        </p:txBody>
      </p:sp>
      <p:sp>
        <p:nvSpPr>
          <p:cNvPr id="18" name="Text 14"/>
          <p:cNvSpPr/>
          <p:nvPr/>
        </p:nvSpPr>
        <p:spPr>
          <a:xfrm>
            <a:off x="795528" y="2715768"/>
            <a:ext cx="3209544" cy="1417320"/>
          </a:xfrm>
          <a:prstGeom prst="rect">
            <a:avLst/>
          </a:prstGeom>
          <a:noFill/>
          <a:ln/>
        </p:spPr>
        <p:txBody>
          <a:bodyPr wrap="square" lIns="0" tIns="0" rIns="0" bIns="0" rtlCol="0" anchor="t"/>
          <a:lstStyle/>
          <a:p>
            <a:pPr marL="0" indent="0">
              <a:buNone/>
            </a:pPr>
            <a:r>
              <a:rPr lang="en-US" sz="1740" dirty="0">
                <a:solidFill>
                  <a:srgbClr val="15374B"/>
                </a:solidFill>
                <a:latin typeface="Arial" pitchFamily="34" charset="0"/>
                <a:ea typeface="Arial" pitchFamily="34" charset="-122"/>
                <a:cs typeface="Arial" pitchFamily="34" charset="-120"/>
              </a:rPr>
              <a:t>Entretenir l’envie de revenir sur la glace.</a:t>
            </a:r>
            <a:endParaRPr lang="en-US" sz="1740" dirty="0"/>
          </a:p>
        </p:txBody>
      </p:sp>
      <p:sp>
        <p:nvSpPr>
          <p:cNvPr id="19" name="Shape 15"/>
          <p:cNvSpPr/>
          <p:nvPr/>
        </p:nvSpPr>
        <p:spPr>
          <a:xfrm>
            <a:off x="4361688" y="2011680"/>
            <a:ext cx="3611880" cy="2276856"/>
          </a:xfrm>
          <a:prstGeom prst="roundRect">
            <a:avLst>
              <a:gd name="adj" fmla="val 4819"/>
            </a:avLst>
          </a:prstGeom>
          <a:solidFill>
            <a:srgbClr val="FFFFFF"/>
          </a:solidFill>
          <a:ln w="12700">
            <a:solidFill>
              <a:srgbClr val="FFFFFF">
                <a:alpha val="0"/>
              </a:srgbClr>
            </a:solidFill>
            <a:prstDash val="solid"/>
          </a:ln>
        </p:spPr>
        <p:txBody>
          <a:bodyPr/>
          <a:lstStyle/>
          <a:p>
            <a:endParaRPr lang="fr-CA"/>
          </a:p>
        </p:txBody>
      </p:sp>
      <p:sp>
        <p:nvSpPr>
          <p:cNvPr id="20" name="Shape 16"/>
          <p:cNvSpPr/>
          <p:nvPr/>
        </p:nvSpPr>
        <p:spPr>
          <a:xfrm>
            <a:off x="4544568" y="2194560"/>
            <a:ext cx="475488" cy="475488"/>
          </a:xfrm>
          <a:prstGeom prst="ellipse">
            <a:avLst/>
          </a:prstGeom>
          <a:solidFill>
            <a:srgbClr val="DCEFF5"/>
          </a:solidFill>
          <a:ln w="12700">
            <a:solidFill>
              <a:srgbClr val="DCEFF5">
                <a:alpha val="0"/>
              </a:srgbClr>
            </a:solidFill>
            <a:prstDash val="solid"/>
          </a:ln>
        </p:spPr>
        <p:txBody>
          <a:bodyPr/>
          <a:lstStyle/>
          <a:p>
            <a:endParaRPr lang="fr-CA"/>
          </a:p>
        </p:txBody>
      </p:sp>
      <p:pic>
        <p:nvPicPr>
          <p:cNvPr id="21" name="Image 2" descr="/mnt/data/v2_work/assets/faChild_176E78.png"/>
          <p:cNvPicPr>
            <a:picLocks noChangeAspect="1"/>
          </p:cNvPicPr>
          <p:nvPr/>
        </p:nvPicPr>
        <p:blipFill>
          <a:blip r:embed="rId5"/>
          <a:stretch>
            <a:fillRect/>
          </a:stretch>
        </p:blipFill>
        <p:spPr>
          <a:xfrm>
            <a:off x="4658868" y="2308860"/>
            <a:ext cx="246888" cy="246888"/>
          </a:xfrm>
          <a:prstGeom prst="rect">
            <a:avLst/>
          </a:prstGeom>
        </p:spPr>
      </p:pic>
      <p:sp>
        <p:nvSpPr>
          <p:cNvPr id="22" name="Text 17"/>
          <p:cNvSpPr/>
          <p:nvPr/>
        </p:nvSpPr>
        <p:spPr>
          <a:xfrm>
            <a:off x="5221224" y="2176272"/>
            <a:ext cx="2551176" cy="393192"/>
          </a:xfrm>
          <a:prstGeom prst="rect">
            <a:avLst/>
          </a:prstGeom>
          <a:noFill/>
          <a:ln/>
        </p:spPr>
        <p:txBody>
          <a:bodyPr wrap="square" lIns="0" tIns="0" rIns="0" bIns="0" rtlCol="0" anchor="ctr"/>
          <a:lstStyle/>
          <a:p>
            <a:pPr marL="0" indent="0">
              <a:buNone/>
            </a:pPr>
            <a:r>
              <a:rPr lang="en-US" sz="1900" b="1" dirty="0">
                <a:solidFill>
                  <a:srgbClr val="176E78"/>
                </a:solidFill>
                <a:latin typeface="Arial" pitchFamily="34" charset="0"/>
                <a:ea typeface="Arial" pitchFamily="34" charset="-122"/>
                <a:cs typeface="Arial" pitchFamily="34" charset="-120"/>
              </a:rPr>
              <a:t>Le rythme personnel</a:t>
            </a:r>
            <a:endParaRPr lang="en-US" sz="1900" dirty="0"/>
          </a:p>
        </p:txBody>
      </p:sp>
      <p:sp>
        <p:nvSpPr>
          <p:cNvPr id="23" name="Text 18"/>
          <p:cNvSpPr/>
          <p:nvPr/>
        </p:nvSpPr>
        <p:spPr>
          <a:xfrm>
            <a:off x="4562856" y="2715768"/>
            <a:ext cx="3209544" cy="1417320"/>
          </a:xfrm>
          <a:prstGeom prst="rect">
            <a:avLst/>
          </a:prstGeom>
          <a:noFill/>
          <a:ln/>
        </p:spPr>
        <p:txBody>
          <a:bodyPr wrap="square" lIns="0" tIns="0" rIns="0" bIns="0" rtlCol="0" anchor="t"/>
          <a:lstStyle/>
          <a:p>
            <a:pPr marL="0" indent="0">
              <a:buNone/>
            </a:pPr>
            <a:r>
              <a:rPr lang="en-US" sz="1740" dirty="0">
                <a:solidFill>
                  <a:srgbClr val="15374B"/>
                </a:solidFill>
                <a:latin typeface="Arial" pitchFamily="34" charset="0"/>
                <a:ea typeface="Arial" pitchFamily="34" charset="-122"/>
                <a:cs typeface="Arial" pitchFamily="34" charset="-120"/>
              </a:rPr>
              <a:t>Adapter les attentes à la croissance et à la maturité.</a:t>
            </a:r>
            <a:endParaRPr lang="en-US" sz="1740" dirty="0"/>
          </a:p>
        </p:txBody>
      </p:sp>
      <p:sp>
        <p:nvSpPr>
          <p:cNvPr id="24" name="Shape 19"/>
          <p:cNvSpPr/>
          <p:nvPr/>
        </p:nvSpPr>
        <p:spPr>
          <a:xfrm>
            <a:off x="8129016" y="2011680"/>
            <a:ext cx="3611880" cy="2276856"/>
          </a:xfrm>
          <a:prstGeom prst="roundRect">
            <a:avLst>
              <a:gd name="adj" fmla="val 4819"/>
            </a:avLst>
          </a:prstGeom>
          <a:solidFill>
            <a:srgbClr val="FFFFFF"/>
          </a:solidFill>
          <a:ln w="12700">
            <a:solidFill>
              <a:srgbClr val="FFFFFF">
                <a:alpha val="0"/>
              </a:srgbClr>
            </a:solidFill>
            <a:prstDash val="solid"/>
          </a:ln>
        </p:spPr>
        <p:txBody>
          <a:bodyPr/>
          <a:lstStyle/>
          <a:p>
            <a:endParaRPr lang="fr-CA"/>
          </a:p>
        </p:txBody>
      </p:sp>
      <p:sp>
        <p:nvSpPr>
          <p:cNvPr id="25" name="Shape 20"/>
          <p:cNvSpPr/>
          <p:nvPr/>
        </p:nvSpPr>
        <p:spPr>
          <a:xfrm>
            <a:off x="8311896" y="2194560"/>
            <a:ext cx="475488" cy="475488"/>
          </a:xfrm>
          <a:prstGeom prst="ellipse">
            <a:avLst/>
          </a:prstGeom>
          <a:solidFill>
            <a:srgbClr val="EFEDF8"/>
          </a:solidFill>
          <a:ln w="12700">
            <a:solidFill>
              <a:srgbClr val="EFEDF8">
                <a:alpha val="0"/>
              </a:srgbClr>
            </a:solidFill>
            <a:prstDash val="solid"/>
          </a:ln>
        </p:spPr>
        <p:txBody>
          <a:bodyPr/>
          <a:lstStyle/>
          <a:p>
            <a:endParaRPr lang="fr-CA"/>
          </a:p>
        </p:txBody>
      </p:sp>
      <p:pic>
        <p:nvPicPr>
          <p:cNvPr id="26" name="Image 3" descr="/mnt/data/v2_work/assets/faUsers_7061A6.png"/>
          <p:cNvPicPr>
            <a:picLocks noChangeAspect="1"/>
          </p:cNvPicPr>
          <p:nvPr/>
        </p:nvPicPr>
        <p:blipFill>
          <a:blip r:embed="rId6"/>
          <a:stretch>
            <a:fillRect/>
          </a:stretch>
        </p:blipFill>
        <p:spPr>
          <a:xfrm>
            <a:off x="8426196" y="2308860"/>
            <a:ext cx="246888" cy="246888"/>
          </a:xfrm>
          <a:prstGeom prst="rect">
            <a:avLst/>
          </a:prstGeom>
        </p:spPr>
      </p:pic>
      <p:sp>
        <p:nvSpPr>
          <p:cNvPr id="27" name="Text 21"/>
          <p:cNvSpPr/>
          <p:nvPr/>
        </p:nvSpPr>
        <p:spPr>
          <a:xfrm>
            <a:off x="8988552" y="2176272"/>
            <a:ext cx="2551176" cy="393192"/>
          </a:xfrm>
          <a:prstGeom prst="rect">
            <a:avLst/>
          </a:prstGeom>
          <a:noFill/>
          <a:ln/>
        </p:spPr>
        <p:txBody>
          <a:bodyPr wrap="square" lIns="0" tIns="0" rIns="0" bIns="0" rtlCol="0" anchor="ctr"/>
          <a:lstStyle/>
          <a:p>
            <a:pPr marL="0" indent="0">
              <a:buNone/>
            </a:pPr>
            <a:r>
              <a:rPr lang="en-US" sz="1900" b="1" dirty="0">
                <a:solidFill>
                  <a:srgbClr val="7061A6"/>
                </a:solidFill>
                <a:latin typeface="Arial" pitchFamily="34" charset="0"/>
                <a:ea typeface="Arial" pitchFamily="34" charset="-122"/>
                <a:cs typeface="Arial" pitchFamily="34" charset="-120"/>
              </a:rPr>
              <a:t>La personne entière</a:t>
            </a:r>
            <a:endParaRPr lang="en-US" sz="1900" dirty="0"/>
          </a:p>
        </p:txBody>
      </p:sp>
      <p:sp>
        <p:nvSpPr>
          <p:cNvPr id="28" name="Text 22"/>
          <p:cNvSpPr/>
          <p:nvPr/>
        </p:nvSpPr>
        <p:spPr>
          <a:xfrm>
            <a:off x="8330184" y="2715768"/>
            <a:ext cx="3209544" cy="1417320"/>
          </a:xfrm>
          <a:prstGeom prst="rect">
            <a:avLst/>
          </a:prstGeom>
          <a:noFill/>
          <a:ln/>
        </p:spPr>
        <p:txBody>
          <a:bodyPr wrap="square" lIns="0" tIns="0" rIns="0" bIns="0" rtlCol="0" anchor="t"/>
          <a:lstStyle/>
          <a:p>
            <a:pPr marL="0" indent="0">
              <a:buNone/>
            </a:pPr>
            <a:r>
              <a:rPr lang="en-US" sz="1740" dirty="0">
                <a:solidFill>
                  <a:srgbClr val="15374B"/>
                </a:solidFill>
                <a:latin typeface="Arial" pitchFamily="34" charset="0"/>
                <a:ea typeface="Arial" pitchFamily="34" charset="-122"/>
                <a:cs typeface="Arial" pitchFamily="34" charset="-120"/>
              </a:rPr>
              <a:t>Développer les habiletés physiques, mentales, émotionnelles et sociales.</a:t>
            </a:r>
            <a:endParaRPr lang="en-US" sz="1740" dirty="0"/>
          </a:p>
        </p:txBody>
      </p:sp>
      <p:sp>
        <p:nvSpPr>
          <p:cNvPr id="29" name="Shape 23"/>
          <p:cNvSpPr/>
          <p:nvPr/>
        </p:nvSpPr>
        <p:spPr>
          <a:xfrm>
            <a:off x="594360" y="4572000"/>
            <a:ext cx="10991088" cy="694944"/>
          </a:xfrm>
          <a:prstGeom prst="roundRect">
            <a:avLst>
              <a:gd name="adj" fmla="val 15789"/>
            </a:avLst>
          </a:prstGeom>
          <a:solidFill>
            <a:srgbClr val="DCEFF5"/>
          </a:solidFill>
          <a:ln w="12700">
            <a:solidFill>
              <a:srgbClr val="DCEFF5">
                <a:alpha val="0"/>
              </a:srgbClr>
            </a:solidFill>
            <a:prstDash val="solid"/>
          </a:ln>
        </p:spPr>
        <p:txBody>
          <a:bodyPr/>
          <a:lstStyle/>
          <a:p>
            <a:endParaRPr lang="fr-CA"/>
          </a:p>
        </p:txBody>
      </p:sp>
      <p:pic>
        <p:nvPicPr>
          <p:cNvPr id="30" name="Image 4" descr="/mnt/data/v2_work/assets/faHandsClapping_15374B.png"/>
          <p:cNvPicPr>
            <a:picLocks noChangeAspect="1"/>
          </p:cNvPicPr>
          <p:nvPr/>
        </p:nvPicPr>
        <p:blipFill>
          <a:blip r:embed="rId7"/>
          <a:stretch>
            <a:fillRect/>
          </a:stretch>
        </p:blipFill>
        <p:spPr>
          <a:xfrm>
            <a:off x="758952" y="4791456"/>
            <a:ext cx="256032" cy="256032"/>
          </a:xfrm>
          <a:prstGeom prst="rect">
            <a:avLst/>
          </a:prstGeom>
        </p:spPr>
      </p:pic>
      <p:sp>
        <p:nvSpPr>
          <p:cNvPr id="31" name="Text 24"/>
          <p:cNvSpPr/>
          <p:nvPr/>
        </p:nvSpPr>
        <p:spPr>
          <a:xfrm>
            <a:off x="1161288" y="4681728"/>
            <a:ext cx="10241280" cy="475488"/>
          </a:xfrm>
          <a:prstGeom prst="rect">
            <a:avLst/>
          </a:prstGeom>
          <a:noFill/>
          <a:ln/>
        </p:spPr>
        <p:txBody>
          <a:bodyPr wrap="square" lIns="0" tIns="0" rIns="0" bIns="0" rtlCol="0" anchor="ctr"/>
          <a:lstStyle/>
          <a:p>
            <a:pPr marL="0" indent="0">
              <a:buNone/>
            </a:pPr>
            <a:r>
              <a:rPr lang="en-US" sz="1550" b="1" dirty="0">
                <a:solidFill>
                  <a:srgbClr val="15374B"/>
                </a:solidFill>
                <a:latin typeface="Arial" pitchFamily="34" charset="0"/>
                <a:ea typeface="Arial" pitchFamily="34" charset="-122"/>
                <a:cs typeface="Arial" pitchFamily="34" charset="-120"/>
              </a:rPr>
              <a:t>Pour les parents : encourager l’effort, soutenir l’enfant et dialoguer avec l’entraîneur.</a:t>
            </a:r>
            <a:endParaRPr lang="en-US" sz="1550" dirty="0"/>
          </a:p>
        </p:txBody>
      </p:sp>
      <p:sp>
        <p:nvSpPr>
          <p:cNvPr id="32" name="Shape 25">
            <a:hlinkClick r:id="rId8"/>
          </p:cNvPr>
          <p:cNvSpPr/>
          <p:nvPr/>
        </p:nvSpPr>
        <p:spPr>
          <a:xfrm>
            <a:off x="786384" y="5532120"/>
            <a:ext cx="4361688" cy="466344"/>
          </a:xfrm>
          <a:prstGeom prst="roundRect">
            <a:avLst>
              <a:gd name="adj" fmla="val 23529"/>
            </a:avLst>
          </a:prstGeom>
          <a:solidFill>
            <a:srgbClr val="15374B"/>
          </a:solidFill>
          <a:ln w="12700">
            <a:solidFill>
              <a:srgbClr val="15374B">
                <a:alpha val="0"/>
              </a:srgbClr>
            </a:solidFill>
            <a:prstDash val="solid"/>
          </a:ln>
        </p:spPr>
        <p:txBody>
          <a:bodyPr/>
          <a:lstStyle/>
          <a:p>
            <a:endParaRPr lang="fr-CA"/>
          </a:p>
        </p:txBody>
      </p:sp>
      <p:sp>
        <p:nvSpPr>
          <p:cNvPr id="33" name="Text 26">
            <a:hlinkClick r:id="rId8"/>
          </p:cNvPr>
          <p:cNvSpPr/>
          <p:nvPr/>
        </p:nvSpPr>
        <p:spPr>
          <a:xfrm>
            <a:off x="914400" y="5614416"/>
            <a:ext cx="3959352" cy="301752"/>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Comprendre le DLT</a:t>
            </a:r>
            <a:endParaRPr lang="en-US" sz="1300" dirty="0"/>
          </a:p>
        </p:txBody>
      </p:sp>
      <p:pic>
        <p:nvPicPr>
          <p:cNvPr id="34" name="Image 5" descr="/mnt/data/v2_work/assets/faChevronRight_FFFFFF.png">
            <a:hlinkClick r:id="rId8"/>
          </p:cNvPr>
          <p:cNvPicPr>
            <a:picLocks noChangeAspect="1"/>
          </p:cNvPicPr>
          <p:nvPr/>
        </p:nvPicPr>
        <p:blipFill>
          <a:blip r:embed="rId9"/>
          <a:stretch>
            <a:fillRect/>
          </a:stretch>
        </p:blipFill>
        <p:spPr>
          <a:xfrm>
            <a:off x="4873752" y="5692140"/>
            <a:ext cx="146304" cy="146304"/>
          </a:xfrm>
          <a:prstGeom prst="rect">
            <a:avLst/>
          </a:prstGeom>
        </p:spPr>
      </p:pic>
      <p:sp>
        <p:nvSpPr>
          <p:cNvPr id="35" name="Shape 27">
            <a:hlinkClick r:id="rId10"/>
          </p:cNvPr>
          <p:cNvSpPr/>
          <p:nvPr/>
        </p:nvSpPr>
        <p:spPr>
          <a:xfrm>
            <a:off x="5687568" y="5532120"/>
            <a:ext cx="5504688" cy="466344"/>
          </a:xfrm>
          <a:prstGeom prst="roundRect">
            <a:avLst>
              <a:gd name="adj" fmla="val 23529"/>
            </a:avLst>
          </a:prstGeom>
          <a:solidFill>
            <a:srgbClr val="176E78"/>
          </a:solidFill>
          <a:ln w="12700">
            <a:solidFill>
              <a:srgbClr val="176E78">
                <a:alpha val="0"/>
              </a:srgbClr>
            </a:solidFill>
            <a:prstDash val="solid"/>
          </a:ln>
        </p:spPr>
        <p:txBody>
          <a:bodyPr/>
          <a:lstStyle/>
          <a:p>
            <a:endParaRPr lang="fr-CA"/>
          </a:p>
        </p:txBody>
      </p:sp>
      <p:sp>
        <p:nvSpPr>
          <p:cNvPr id="36" name="Text 28">
            <a:hlinkClick r:id="rId10"/>
          </p:cNvPr>
          <p:cNvSpPr/>
          <p:nvPr/>
        </p:nvSpPr>
        <p:spPr>
          <a:xfrm>
            <a:off x="5815584" y="5614416"/>
            <a:ext cx="5102352" cy="301752"/>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Guide des parents et tuteurs</a:t>
            </a:r>
            <a:endParaRPr lang="en-US" sz="1300" dirty="0"/>
          </a:p>
        </p:txBody>
      </p:sp>
      <p:pic>
        <p:nvPicPr>
          <p:cNvPr id="37" name="Image 6" descr="/mnt/data/v2_work/assets/faChevronRight_FFFFFF.png">
            <a:hlinkClick r:id="rId10"/>
          </p:cNvPr>
          <p:cNvPicPr>
            <a:picLocks noChangeAspect="1"/>
          </p:cNvPicPr>
          <p:nvPr/>
        </p:nvPicPr>
        <p:blipFill>
          <a:blip r:embed="rId9"/>
          <a:stretch>
            <a:fillRect/>
          </a:stretch>
        </p:blipFill>
        <p:spPr>
          <a:xfrm>
            <a:off x="10917936" y="5692140"/>
            <a:ext cx="146304" cy="146304"/>
          </a:xfrm>
          <a:prstGeom prst="rect">
            <a:avLst/>
          </a:prstGeom>
        </p:spPr>
      </p:pic>
      <p:sp>
        <p:nvSpPr>
          <p:cNvPr id="38" name="Text 29">
            <a:hlinkClick r:id="rId8"/>
          </p:cNvPr>
          <p:cNvSpPr/>
          <p:nvPr/>
        </p:nvSpPr>
        <p:spPr>
          <a:xfrm>
            <a:off x="548640" y="6217920"/>
            <a:ext cx="10881360" cy="155448"/>
          </a:xfrm>
          <a:prstGeom prst="rect">
            <a:avLst/>
          </a:prstGeom>
          <a:noFill/>
          <a:ln/>
        </p:spPr>
        <p:txBody>
          <a:bodyPr wrap="square" lIns="0" tIns="0" rIns="0" bIns="0" rtlCol="0" anchor="ctr"/>
          <a:lstStyle/>
          <a:p>
            <a:pPr marL="0" indent="0">
              <a:buNone/>
            </a:pPr>
            <a:r>
              <a:rPr lang="en-US" sz="900" u="sng" dirty="0">
                <a:solidFill>
                  <a:srgbClr val="657D88"/>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Source : Patinage Canada — Développement à long terme et guide des parents/tuteurs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 DÉVELOPPEMENT</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PP Élite / Développement</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Un programme à discuter avec l’entraîneur selon l’intérêt et le développement de l’enfant.</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12</a:t>
            </a:r>
            <a:endParaRPr lang="en-US" sz="1100" dirty="0"/>
          </a:p>
        </p:txBody>
      </p:sp>
      <p:sp>
        <p:nvSpPr>
          <p:cNvPr id="14" name="PP Élite | C’est quoi?"/>
          <p:cNvSpPr/>
          <p:nvPr/>
        </p:nvSpPr>
        <p:spPr>
          <a:xfrm>
            <a:off x="594360" y="1984248"/>
            <a:ext cx="5120640" cy="3566160"/>
          </a:xfrm>
          <a:prstGeom prst="roundRect">
            <a:avLst>
              <a:gd name="adj" fmla="val 2820"/>
            </a:avLst>
          </a:prstGeom>
          <a:solidFill>
            <a:srgbClr val="15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PP Élite | But"/>
          <p:cNvSpPr/>
          <p:nvPr/>
        </p:nvSpPr>
        <p:spPr>
          <a:xfrm>
            <a:off x="5989320" y="1984248"/>
            <a:ext cx="5596128" cy="3566160"/>
          </a:xfrm>
          <a:prstGeom prst="roundRect">
            <a:avLst>
              <a:gd name="adj" fmla="val 282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PP Élite | C’est quoi?"/>
          <p:cNvSpPr txBox="1"/>
          <p:nvPr/>
        </p:nvSpPr>
        <p:spPr>
          <a:xfrm>
            <a:off x="896112" y="2249424"/>
            <a:ext cx="4517136" cy="384048"/>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2500" b="1">
                <a:solidFill>
                  <a:srgbClr val="FFFFFF"/>
                </a:solidFill>
                <a:latin typeface="Arial"/>
              </a:rPr>
              <a:t>C’est quoi?</a:t>
            </a:r>
          </a:p>
        </p:txBody>
      </p:sp>
      <p:sp>
        <p:nvSpPr>
          <p:cNvPr id="17" name="PP Élite | 2 cours / semaine"/>
          <p:cNvSpPr txBox="1"/>
          <p:nvPr/>
        </p:nvSpPr>
        <p:spPr>
          <a:xfrm>
            <a:off x="896112" y="2871216"/>
            <a:ext cx="4517136" cy="475488"/>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2900" b="1">
                <a:solidFill>
                  <a:srgbClr val="FFFFFF"/>
                </a:solidFill>
                <a:latin typeface="Arial"/>
              </a:rPr>
              <a:t>2 cours / semaine</a:t>
            </a:r>
          </a:p>
        </p:txBody>
      </p:sp>
      <p:sp>
        <p:nvSpPr>
          <p:cNvPr id="18" name="PP Élite | + hors-glace"/>
          <p:cNvSpPr txBox="1"/>
          <p:nvPr/>
        </p:nvSpPr>
        <p:spPr>
          <a:xfrm>
            <a:off x="905256" y="3438144"/>
            <a:ext cx="4498848" cy="365760"/>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2300" b="0">
                <a:solidFill>
                  <a:srgbClr val="DCEFF5"/>
                </a:solidFill>
                <a:latin typeface="Arial"/>
              </a:rPr>
              <a:t>+ hors-glace</a:t>
            </a:r>
          </a:p>
        </p:txBody>
      </p:sp>
      <p:sp>
        <p:nvSpPr>
          <p:cNvPr id="19" name="PP Élite | Mercredi et samedi"/>
          <p:cNvSpPr txBox="1"/>
          <p:nvPr/>
        </p:nvSpPr>
        <p:spPr>
          <a:xfrm>
            <a:off x="914400" y="3867912"/>
            <a:ext cx="4498848" cy="237744"/>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1380" b="0">
                <a:solidFill>
                  <a:srgbClr val="DCEFF5"/>
                </a:solidFill>
                <a:latin typeface="Arial"/>
              </a:rPr>
              <a:t>Mercredi et samedi</a:t>
            </a:r>
          </a:p>
        </p:txBody>
      </p:sp>
      <p:cxnSp>
        <p:nvCxnSpPr>
          <p:cNvPr id="20" name="PP Élite | séparateur"/>
          <p:cNvCxnSpPr/>
          <p:nvPr/>
        </p:nvCxnSpPr>
        <p:spPr>
          <a:xfrm>
            <a:off x="905256" y="4288536"/>
            <a:ext cx="4489704" cy="0"/>
          </a:xfrm>
          <a:prstGeom prst="line">
            <a:avLst/>
          </a:prstGeom>
          <a:ln w="10160">
            <a:solidFill>
              <a:srgbClr val="517185"/>
            </a:solidFill>
          </a:ln>
        </p:spPr>
        <p:style>
          <a:lnRef idx="2">
            <a:schemeClr val="accent1"/>
          </a:lnRef>
          <a:fillRef idx="0">
            <a:schemeClr val="accent1"/>
          </a:fillRef>
          <a:effectRef idx="1">
            <a:schemeClr val="accent1"/>
          </a:effectRef>
          <a:fontRef idx="minor">
            <a:schemeClr val="tx1"/>
          </a:fontRef>
        </p:style>
      </p:cxnSp>
      <p:sp>
        <p:nvSpPr>
          <p:cNvPr id="21" name="PP Élite | Entraîneurs avec une expérience compétitive de haut niveau"/>
          <p:cNvSpPr txBox="1"/>
          <p:nvPr/>
        </p:nvSpPr>
        <p:spPr>
          <a:xfrm>
            <a:off x="905256" y="4517136"/>
            <a:ext cx="4507992" cy="758952"/>
          </a:xfrm>
          <a:prstGeom prst="rect">
            <a:avLst/>
          </a:prstGeom>
          <a:noFill/>
          <a:ln>
            <a:noFill/>
          </a:ln>
        </p:spPr>
        <p:txBody>
          <a:bodyPr wrap="square" lIns="0" tIns="0" rIns="0" bIns="0" anchor="t">
            <a:noAutofit/>
          </a:bodyPr>
          <a:lstStyle/>
          <a:p>
            <a:pPr algn="l">
              <a:lnSpc>
                <a:spcPct val="116000"/>
              </a:lnSpc>
              <a:spcBef>
                <a:spcPts val="0"/>
              </a:spcBef>
              <a:spcAft>
                <a:spcPts val="0"/>
              </a:spcAft>
            </a:pPr>
            <a:r>
              <a:rPr sz="2030" b="1">
                <a:solidFill>
                  <a:srgbClr val="FFFFFF"/>
                </a:solidFill>
                <a:latin typeface="Arial"/>
              </a:rPr>
              <a:t>Entraîneurs avec une expérience</a:t>
            </a:r>
          </a:p>
          <a:p>
            <a:pPr algn="l">
              <a:lnSpc>
                <a:spcPct val="116000"/>
              </a:lnSpc>
              <a:spcBef>
                <a:spcPts val="0"/>
              </a:spcBef>
              <a:spcAft>
                <a:spcPts val="0"/>
              </a:spcAft>
            </a:pPr>
            <a:r>
              <a:rPr sz="2030" b="1">
                <a:solidFill>
                  <a:srgbClr val="FFFFFF"/>
                </a:solidFill>
                <a:latin typeface="Arial"/>
              </a:rPr>
              <a:t>compétitive de haut niveau</a:t>
            </a:r>
          </a:p>
        </p:txBody>
      </p:sp>
      <p:sp>
        <p:nvSpPr>
          <p:cNvPr id="22" name="PP Élite | But"/>
          <p:cNvSpPr txBox="1"/>
          <p:nvPr/>
        </p:nvSpPr>
        <p:spPr>
          <a:xfrm>
            <a:off x="6291072" y="2249424"/>
            <a:ext cx="4992624" cy="384048"/>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2500" b="1">
                <a:solidFill>
                  <a:srgbClr val="C41230"/>
                </a:solidFill>
                <a:latin typeface="Arial"/>
              </a:rPr>
              <a:t>But</a:t>
            </a:r>
          </a:p>
        </p:txBody>
      </p:sp>
      <p:sp>
        <p:nvSpPr>
          <p:cNvPr id="23" name="PP Élite | Développer la passion et l’engagement, et donner le goût de la co"/>
          <p:cNvSpPr txBox="1"/>
          <p:nvPr/>
        </p:nvSpPr>
        <p:spPr>
          <a:xfrm>
            <a:off x="6291072" y="2898648"/>
            <a:ext cx="4992624" cy="950976"/>
          </a:xfrm>
          <a:prstGeom prst="rect">
            <a:avLst/>
          </a:prstGeom>
          <a:noFill/>
          <a:ln>
            <a:noFill/>
          </a:ln>
        </p:spPr>
        <p:txBody>
          <a:bodyPr wrap="square" lIns="0" tIns="0" rIns="0" bIns="0" anchor="t">
            <a:noAutofit/>
          </a:bodyPr>
          <a:lstStyle/>
          <a:p>
            <a:pPr algn="l">
              <a:lnSpc>
                <a:spcPct val="119000"/>
              </a:lnSpc>
              <a:spcBef>
                <a:spcPts val="0"/>
              </a:spcBef>
              <a:spcAft>
                <a:spcPts val="0"/>
              </a:spcAft>
            </a:pPr>
            <a:r>
              <a:rPr sz="2110" b="0">
                <a:solidFill>
                  <a:srgbClr val="15374B"/>
                </a:solidFill>
                <a:latin typeface="Arial"/>
              </a:rPr>
              <a:t>Développer la passion et l’engagement,</a:t>
            </a:r>
          </a:p>
          <a:p>
            <a:pPr algn="l">
              <a:lnSpc>
                <a:spcPct val="119000"/>
              </a:lnSpc>
              <a:spcBef>
                <a:spcPts val="0"/>
              </a:spcBef>
              <a:spcAft>
                <a:spcPts val="0"/>
              </a:spcAft>
            </a:pPr>
            <a:r>
              <a:rPr sz="2110" b="0">
                <a:solidFill>
                  <a:srgbClr val="15374B"/>
                </a:solidFill>
                <a:latin typeface="Arial"/>
              </a:rPr>
              <a:t>et donner le goût de la compétition.</a:t>
            </a:r>
          </a:p>
        </p:txBody>
      </p:sp>
      <p:cxnSp>
        <p:nvCxnSpPr>
          <p:cNvPr id="24" name="PP Élite | séparateur"/>
          <p:cNvCxnSpPr/>
          <p:nvPr/>
        </p:nvCxnSpPr>
        <p:spPr>
          <a:xfrm>
            <a:off x="6300216" y="4069080"/>
            <a:ext cx="4965192" cy="0"/>
          </a:xfrm>
          <a:prstGeom prst="line">
            <a:avLst/>
          </a:prstGeom>
          <a:ln w="10160">
            <a:solidFill>
              <a:srgbClr val="D7E7EE"/>
            </a:solidFill>
          </a:ln>
        </p:spPr>
        <p:style>
          <a:lnRef idx="2">
            <a:schemeClr val="accent1"/>
          </a:lnRef>
          <a:fillRef idx="0">
            <a:schemeClr val="accent1"/>
          </a:fillRef>
          <a:effectRef idx="1">
            <a:schemeClr val="accent1"/>
          </a:effectRef>
          <a:fontRef idx="minor">
            <a:schemeClr val="tx1"/>
          </a:fontRef>
        </p:style>
      </p:cxnSp>
      <p:sp>
        <p:nvSpPr>
          <p:cNvPr id="25" name="PP Élite | PERSPECTIVES DE PROGRESSION"/>
          <p:cNvSpPr txBox="1"/>
          <p:nvPr/>
        </p:nvSpPr>
        <p:spPr>
          <a:xfrm>
            <a:off x="6300216" y="4233672"/>
            <a:ext cx="4974336" cy="246888"/>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1250" b="1">
                <a:solidFill>
                  <a:srgbClr val="176E78"/>
                </a:solidFill>
                <a:latin typeface="Arial"/>
              </a:rPr>
              <a:t>PERSPECTIVES DE PROGRESSION</a:t>
            </a:r>
          </a:p>
        </p:txBody>
      </p:sp>
      <p:sp>
        <p:nvSpPr>
          <p:cNvPr id="26" name="PP Élite | Développement"/>
          <p:cNvSpPr/>
          <p:nvPr/>
        </p:nvSpPr>
        <p:spPr>
          <a:xfrm>
            <a:off x="6300216" y="4663440"/>
            <a:ext cx="1499616" cy="603504"/>
          </a:xfrm>
          <a:prstGeom prst="roundRect">
            <a:avLst>
              <a:gd name="adj" fmla="val 12121"/>
            </a:avLst>
          </a:prstGeom>
          <a:solidFill>
            <a:srgbClr val="F2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PP Élite | Développement"/>
          <p:cNvSpPr txBox="1"/>
          <p:nvPr/>
        </p:nvSpPr>
        <p:spPr>
          <a:xfrm>
            <a:off x="6355079" y="4709160"/>
            <a:ext cx="1389888" cy="493776"/>
          </a:xfrm>
          <a:prstGeom prst="rect">
            <a:avLst/>
          </a:prstGeom>
          <a:noFill/>
          <a:ln>
            <a:noFill/>
          </a:ln>
        </p:spPr>
        <p:txBody>
          <a:bodyPr wrap="square" lIns="0" tIns="0" rIns="0" bIns="0" anchor="ctr">
            <a:noAutofit/>
          </a:bodyPr>
          <a:lstStyle/>
          <a:p>
            <a:pPr algn="ctr">
              <a:lnSpc>
                <a:spcPct val="107000"/>
              </a:lnSpc>
              <a:spcBef>
                <a:spcPts val="0"/>
              </a:spcBef>
              <a:spcAft>
                <a:spcPts val="0"/>
              </a:spcAft>
            </a:pPr>
            <a:r>
              <a:rPr sz="1350" b="1">
                <a:solidFill>
                  <a:srgbClr val="176E78"/>
                </a:solidFill>
                <a:latin typeface="Arial"/>
              </a:rPr>
              <a:t>Développement</a:t>
            </a:r>
          </a:p>
        </p:txBody>
      </p:sp>
      <p:sp>
        <p:nvSpPr>
          <p:cNvPr id="28" name="PP Élite | Pré-compétition"/>
          <p:cNvSpPr/>
          <p:nvPr/>
        </p:nvSpPr>
        <p:spPr>
          <a:xfrm>
            <a:off x="7918704" y="4663440"/>
            <a:ext cx="1554480" cy="603504"/>
          </a:xfrm>
          <a:prstGeom prst="roundRect">
            <a:avLst>
              <a:gd name="adj" fmla="val 12121"/>
            </a:avLst>
          </a:prstGeom>
          <a:solidFill>
            <a:srgbClr val="F2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P Élite | Pré-compétition"/>
          <p:cNvSpPr txBox="1"/>
          <p:nvPr/>
        </p:nvSpPr>
        <p:spPr>
          <a:xfrm>
            <a:off x="7973568" y="4709160"/>
            <a:ext cx="1444752" cy="493776"/>
          </a:xfrm>
          <a:prstGeom prst="rect">
            <a:avLst/>
          </a:prstGeom>
          <a:noFill/>
          <a:ln>
            <a:noFill/>
          </a:ln>
        </p:spPr>
        <p:txBody>
          <a:bodyPr wrap="square" lIns="0" tIns="0" rIns="0" bIns="0" anchor="ctr">
            <a:noAutofit/>
          </a:bodyPr>
          <a:lstStyle/>
          <a:p>
            <a:pPr algn="ctr">
              <a:lnSpc>
                <a:spcPct val="107000"/>
              </a:lnSpc>
              <a:spcBef>
                <a:spcPts val="0"/>
              </a:spcBef>
              <a:spcAft>
                <a:spcPts val="0"/>
              </a:spcAft>
            </a:pPr>
            <a:r>
              <a:rPr sz="1350" b="1">
                <a:solidFill>
                  <a:srgbClr val="176E78"/>
                </a:solidFill>
                <a:latin typeface="Arial"/>
              </a:rPr>
              <a:t>Pré-compétition</a:t>
            </a:r>
          </a:p>
        </p:txBody>
      </p:sp>
      <p:sp>
        <p:nvSpPr>
          <p:cNvPr id="30" name="PP Élite | Compétition / Sport-Études"/>
          <p:cNvSpPr/>
          <p:nvPr/>
        </p:nvSpPr>
        <p:spPr>
          <a:xfrm>
            <a:off x="9592056" y="4663440"/>
            <a:ext cx="1700784" cy="603504"/>
          </a:xfrm>
          <a:prstGeom prst="roundRect">
            <a:avLst>
              <a:gd name="adj" fmla="val 12121"/>
            </a:avLst>
          </a:prstGeom>
          <a:solidFill>
            <a:srgbClr val="FBE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P Élite | Compétition / Sport-Études"/>
          <p:cNvSpPr txBox="1"/>
          <p:nvPr/>
        </p:nvSpPr>
        <p:spPr>
          <a:xfrm>
            <a:off x="9646920" y="4709160"/>
            <a:ext cx="1591056" cy="493776"/>
          </a:xfrm>
          <a:prstGeom prst="rect">
            <a:avLst/>
          </a:prstGeom>
          <a:noFill/>
          <a:ln>
            <a:noFill/>
          </a:ln>
        </p:spPr>
        <p:txBody>
          <a:bodyPr wrap="square" lIns="0" tIns="0" rIns="0" bIns="0" anchor="ctr">
            <a:noAutofit/>
          </a:bodyPr>
          <a:lstStyle/>
          <a:p>
            <a:pPr algn="ctr">
              <a:lnSpc>
                <a:spcPct val="107000"/>
              </a:lnSpc>
              <a:spcBef>
                <a:spcPts val="0"/>
              </a:spcBef>
              <a:spcAft>
                <a:spcPts val="0"/>
              </a:spcAft>
            </a:pPr>
            <a:r>
              <a:rPr lang="fr-CA" sz="1400" b="1" dirty="0">
                <a:solidFill>
                  <a:srgbClr val="C41230"/>
                </a:solidFill>
                <a:latin typeface="Arial"/>
              </a:rPr>
              <a:t>Relève</a:t>
            </a:r>
            <a:r>
              <a:rPr sz="1400" b="1" dirty="0">
                <a:solidFill>
                  <a:srgbClr val="C41230"/>
                </a:solidFill>
                <a:latin typeface="Arial"/>
              </a:rPr>
              <a:t> /</a:t>
            </a:r>
          </a:p>
          <a:p>
            <a:pPr algn="ctr">
              <a:lnSpc>
                <a:spcPct val="107000"/>
              </a:lnSpc>
              <a:spcBef>
                <a:spcPts val="0"/>
              </a:spcBef>
              <a:spcAft>
                <a:spcPts val="0"/>
              </a:spcAft>
            </a:pPr>
            <a:r>
              <a:rPr sz="1400" b="1" dirty="0">
                <a:solidFill>
                  <a:srgbClr val="C41230"/>
                </a:solidFill>
                <a:latin typeface="Arial"/>
              </a:rPr>
              <a:t>Sport-Études</a:t>
            </a:r>
          </a:p>
        </p:txBody>
      </p:sp>
      <p:sp>
        <p:nvSpPr>
          <p:cNvPr id="32" name="PP Élite | admissibilité conservée"/>
          <p:cNvSpPr/>
          <p:nvPr/>
        </p:nvSpPr>
        <p:spPr>
          <a:xfrm>
            <a:off x="594360" y="5760720"/>
            <a:ext cx="10991088" cy="484632"/>
          </a:xfrm>
          <a:prstGeom prst="roundRect">
            <a:avLst>
              <a:gd name="adj" fmla="val 18867"/>
            </a:avLst>
          </a:prstGeom>
          <a:solidFill>
            <a:srgbClr val="DCEF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P Élite | Admissibilité"/>
          <p:cNvSpPr txBox="1"/>
          <p:nvPr/>
        </p:nvSpPr>
        <p:spPr>
          <a:xfrm>
            <a:off x="886968" y="5815584"/>
            <a:ext cx="2679192" cy="210312"/>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1380" b="1">
                <a:solidFill>
                  <a:srgbClr val="176E78"/>
                </a:solidFill>
                <a:latin typeface="Arial"/>
              </a:rPr>
              <a:t>Admissibilité</a:t>
            </a:r>
          </a:p>
        </p:txBody>
      </p:sp>
      <p:sp>
        <p:nvSpPr>
          <p:cNvPr id="34" name="PP Élite | Âge au 1er juillet 2026"/>
          <p:cNvSpPr txBox="1"/>
          <p:nvPr/>
        </p:nvSpPr>
        <p:spPr>
          <a:xfrm>
            <a:off x="886968" y="6035040"/>
            <a:ext cx="2688336" cy="173736"/>
          </a:xfrm>
          <a:prstGeom prst="rect">
            <a:avLst/>
          </a:prstGeom>
          <a:noFill/>
          <a:ln>
            <a:noFill/>
          </a:ln>
        </p:spPr>
        <p:txBody>
          <a:bodyPr wrap="square" lIns="0" tIns="0" rIns="0" bIns="0" anchor="t">
            <a:noAutofit/>
          </a:bodyPr>
          <a:lstStyle/>
          <a:p>
            <a:pPr algn="l">
              <a:lnSpc>
                <a:spcPct val="112000"/>
              </a:lnSpc>
              <a:spcBef>
                <a:spcPts val="0"/>
              </a:spcBef>
              <a:spcAft>
                <a:spcPts val="0"/>
              </a:spcAft>
            </a:pPr>
            <a:r>
              <a:rPr sz="1050" b="0">
                <a:solidFill>
                  <a:srgbClr val="657D88"/>
                </a:solidFill>
                <a:latin typeface="Arial"/>
              </a:rPr>
              <a:t>Âge au 1er juillet 2026</a:t>
            </a:r>
          </a:p>
        </p:txBody>
      </p:sp>
      <p:sp>
        <p:nvSpPr>
          <p:cNvPr id="35" name="PP Élite | Filles : 7 ans et moins"/>
          <p:cNvSpPr txBox="1"/>
          <p:nvPr/>
        </p:nvSpPr>
        <p:spPr>
          <a:xfrm>
            <a:off x="4379976" y="5852160"/>
            <a:ext cx="3154680" cy="292608"/>
          </a:xfrm>
          <a:prstGeom prst="rect">
            <a:avLst/>
          </a:prstGeom>
          <a:noFill/>
          <a:ln>
            <a:noFill/>
          </a:ln>
        </p:spPr>
        <p:txBody>
          <a:bodyPr wrap="square" lIns="0" tIns="0" rIns="0" bIns="0" anchor="ctr">
            <a:noAutofit/>
          </a:bodyPr>
          <a:lstStyle/>
          <a:p>
            <a:pPr algn="l">
              <a:lnSpc>
                <a:spcPct val="112000"/>
              </a:lnSpc>
              <a:spcBef>
                <a:spcPts val="0"/>
              </a:spcBef>
              <a:spcAft>
                <a:spcPts val="0"/>
              </a:spcAft>
            </a:pPr>
            <a:r>
              <a:rPr sz="1550" b="0">
                <a:solidFill>
                  <a:srgbClr val="176E78"/>
                </a:solidFill>
                <a:latin typeface="Arial"/>
              </a:rPr>
              <a:t>Filles : 7 ans et moins</a:t>
            </a:r>
          </a:p>
        </p:txBody>
      </p:sp>
      <p:sp>
        <p:nvSpPr>
          <p:cNvPr id="36" name="PP Élite | Garçons : 8 ans et moins"/>
          <p:cNvSpPr txBox="1"/>
          <p:nvPr/>
        </p:nvSpPr>
        <p:spPr>
          <a:xfrm>
            <a:off x="7946136" y="5852160"/>
            <a:ext cx="3355848" cy="292608"/>
          </a:xfrm>
          <a:prstGeom prst="rect">
            <a:avLst/>
          </a:prstGeom>
          <a:noFill/>
          <a:ln>
            <a:noFill/>
          </a:ln>
        </p:spPr>
        <p:txBody>
          <a:bodyPr wrap="square" lIns="0" tIns="0" rIns="0" bIns="0" anchor="ctr">
            <a:noAutofit/>
          </a:bodyPr>
          <a:lstStyle/>
          <a:p>
            <a:pPr algn="l">
              <a:lnSpc>
                <a:spcPct val="112000"/>
              </a:lnSpc>
              <a:spcBef>
                <a:spcPts val="0"/>
              </a:spcBef>
              <a:spcAft>
                <a:spcPts val="0"/>
              </a:spcAft>
            </a:pPr>
            <a:r>
              <a:rPr sz="1550" b="0">
                <a:solidFill>
                  <a:srgbClr val="176E78"/>
                </a:solidFill>
                <a:latin typeface="Arial"/>
              </a:rPr>
              <a:t>Garçons : 8 ans et moins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 PATINAGE SYNCHRONISÉ</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Mini Synchro PRIMA : grandir ensemble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Sur la glace, on apprend, on bouge et on s’amuse ensemble.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13</a:t>
            </a:r>
            <a:endParaRPr lang="en-US" sz="1100" dirty="0"/>
          </a:p>
        </p:txBody>
      </p:sp>
      <p:sp>
        <p:nvSpPr>
          <p:cNvPr id="14" name="Informations pratiques Mini Synchro"/>
          <p:cNvSpPr/>
          <p:nvPr/>
        </p:nvSpPr>
        <p:spPr>
          <a:xfrm>
            <a:off x="594360" y="1975104"/>
            <a:ext cx="5760720" cy="3337560"/>
          </a:xfrm>
          <a:prstGeom prst="roundRect">
            <a:avLst>
              <a:gd name="adj" fmla="val 3287"/>
            </a:avLst>
          </a:prstGeom>
          <a:solidFill>
            <a:srgbClr val="FFFFFF"/>
          </a:solidFill>
          <a:ln w="10160">
            <a:solidFill>
              <a:srgbClr val="D6E5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e — Vos repères"/>
          <p:cNvSpPr txBox="1"/>
          <p:nvPr/>
        </p:nvSpPr>
        <p:spPr>
          <a:xfrm>
            <a:off x="877824" y="2203704"/>
            <a:ext cx="3136392" cy="365760"/>
          </a:xfrm>
          <a:prstGeom prst="rect">
            <a:avLst/>
          </a:prstGeom>
          <a:noFill/>
        </p:spPr>
        <p:txBody>
          <a:bodyPr wrap="square" lIns="0" tIns="0" rIns="0" bIns="0" anchor="ctr">
            <a:spAutoFit/>
          </a:bodyPr>
          <a:lstStyle/>
          <a:p>
            <a:pPr algn="l">
              <a:lnSpc>
                <a:spcPct val="106000"/>
              </a:lnSpc>
              <a:spcBef>
                <a:spcPts val="0"/>
              </a:spcBef>
              <a:spcAft>
                <a:spcPts val="0"/>
              </a:spcAft>
            </a:pPr>
            <a:r>
              <a:rPr sz="2200" b="1">
                <a:solidFill>
                  <a:srgbClr val="27075E"/>
                </a:solidFill>
                <a:latin typeface="Arial"/>
              </a:rPr>
              <a:t>Vos repères</a:t>
            </a:r>
          </a:p>
        </p:txBody>
      </p:sp>
      <p:sp>
        <p:nvSpPr>
          <p:cNvPr id="16" name="Niveaux PP1 à PP4"/>
          <p:cNvSpPr/>
          <p:nvPr/>
        </p:nvSpPr>
        <p:spPr>
          <a:xfrm>
            <a:off x="4553712" y="2139696"/>
            <a:ext cx="1481328" cy="493776"/>
          </a:xfrm>
          <a:prstGeom prst="roundRect">
            <a:avLst>
              <a:gd name="adj" fmla="val 16666"/>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e — PP1 à PP4"/>
          <p:cNvSpPr txBox="1"/>
          <p:nvPr/>
        </p:nvSpPr>
        <p:spPr>
          <a:xfrm>
            <a:off x="4636008" y="2185416"/>
            <a:ext cx="1316736" cy="365760"/>
          </a:xfrm>
          <a:prstGeom prst="rect">
            <a:avLst/>
          </a:prstGeom>
          <a:noFill/>
        </p:spPr>
        <p:txBody>
          <a:bodyPr wrap="square" lIns="0" tIns="0" rIns="0" bIns="0" anchor="ctr">
            <a:spAutoFit/>
          </a:bodyPr>
          <a:lstStyle/>
          <a:p>
            <a:pPr algn="ctr">
              <a:lnSpc>
                <a:spcPct val="106000"/>
              </a:lnSpc>
              <a:spcBef>
                <a:spcPts val="0"/>
              </a:spcBef>
              <a:spcAft>
                <a:spcPts val="0"/>
              </a:spcAft>
            </a:pPr>
            <a:r>
              <a:rPr sz="1739" b="1">
                <a:solidFill>
                  <a:srgbClr val="DA096A"/>
                </a:solidFill>
                <a:latin typeface="Arial"/>
              </a:rPr>
              <a:t>PP1 à PP4</a:t>
            </a:r>
          </a:p>
        </p:txBody>
      </p:sp>
      <p:sp>
        <p:nvSpPr>
          <p:cNvPr id="18" name="Fond icône calendar"/>
          <p:cNvSpPr/>
          <p:nvPr/>
        </p:nvSpPr>
        <p:spPr>
          <a:xfrm>
            <a:off x="896112" y="2807208"/>
            <a:ext cx="539496" cy="539496"/>
          </a:xfrm>
          <a:prstGeom prst="roundRect">
            <a:avLst>
              <a:gd name="adj" fmla="val 23728"/>
            </a:avLst>
          </a:prstGeom>
          <a:solidFill>
            <a:srgbClr val="F2EA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ogramme calendar" descr="calendar.png"/>
          <p:cNvPicPr>
            <a:picLocks noChangeAspect="1"/>
          </p:cNvPicPr>
          <p:nvPr/>
        </p:nvPicPr>
        <p:blipFill>
          <a:blip r:embed="rId4"/>
          <a:stretch>
            <a:fillRect/>
          </a:stretch>
        </p:blipFill>
        <p:spPr>
          <a:xfrm>
            <a:off x="1001268" y="2903220"/>
            <a:ext cx="329184" cy="329184"/>
          </a:xfrm>
          <a:prstGeom prst="rect">
            <a:avLst/>
          </a:prstGeom>
        </p:spPr>
      </p:pic>
      <p:sp>
        <p:nvSpPr>
          <p:cNvPr id="20" name="Texte — Tous les dimanches"/>
          <p:cNvSpPr txBox="1"/>
          <p:nvPr/>
        </p:nvSpPr>
        <p:spPr>
          <a:xfrm>
            <a:off x="1645920" y="2843784"/>
            <a:ext cx="4315968" cy="466344"/>
          </a:xfrm>
          <a:prstGeom prst="rect">
            <a:avLst/>
          </a:prstGeom>
          <a:noFill/>
        </p:spPr>
        <p:txBody>
          <a:bodyPr wrap="square" lIns="0" tIns="0" rIns="0" bIns="0" anchor="ctr">
            <a:spAutoFit/>
          </a:bodyPr>
          <a:lstStyle/>
          <a:p>
            <a:pPr algn="l">
              <a:lnSpc>
                <a:spcPct val="106000"/>
              </a:lnSpc>
              <a:spcBef>
                <a:spcPts val="0"/>
              </a:spcBef>
              <a:spcAft>
                <a:spcPts val="0"/>
              </a:spcAft>
            </a:pPr>
            <a:r>
              <a:rPr sz="2250" b="0">
                <a:solidFill>
                  <a:srgbClr val="15374B"/>
                </a:solidFill>
                <a:latin typeface="Arial"/>
              </a:rPr>
              <a:t>Tous les dimanches</a:t>
            </a:r>
          </a:p>
        </p:txBody>
      </p:sp>
      <p:cxnSp>
        <p:nvCxnSpPr>
          <p:cNvPr id="21" name="Connector 20"/>
          <p:cNvCxnSpPr/>
          <p:nvPr/>
        </p:nvCxnSpPr>
        <p:spPr>
          <a:xfrm>
            <a:off x="1655064" y="3502152"/>
            <a:ext cx="4352544" cy="0"/>
          </a:xfrm>
          <a:prstGeom prst="line">
            <a:avLst/>
          </a:prstGeom>
          <a:ln w="10160">
            <a:solidFill>
              <a:srgbClr val="D6E5EC"/>
            </a:solidFill>
          </a:ln>
        </p:spPr>
        <p:style>
          <a:lnRef idx="2">
            <a:schemeClr val="accent1"/>
          </a:lnRef>
          <a:fillRef idx="0">
            <a:schemeClr val="accent1"/>
          </a:fillRef>
          <a:effectRef idx="1">
            <a:schemeClr val="accent1"/>
          </a:effectRef>
          <a:fontRef idx="minor">
            <a:schemeClr val="tx1"/>
          </a:fontRef>
        </p:style>
      </p:cxnSp>
      <p:sp>
        <p:nvSpPr>
          <p:cNvPr id="22" name="Fond icône clock"/>
          <p:cNvSpPr/>
          <p:nvPr/>
        </p:nvSpPr>
        <p:spPr>
          <a:xfrm>
            <a:off x="896112" y="3639311"/>
            <a:ext cx="539496" cy="539496"/>
          </a:xfrm>
          <a:prstGeom prst="roundRect">
            <a:avLst>
              <a:gd name="adj" fmla="val 23728"/>
            </a:avLst>
          </a:prstGeom>
          <a:solidFill>
            <a:srgbClr val="F2EA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ogramme clock" descr="clock.png"/>
          <p:cNvPicPr>
            <a:picLocks noChangeAspect="1"/>
          </p:cNvPicPr>
          <p:nvPr/>
        </p:nvPicPr>
        <p:blipFill>
          <a:blip r:embed="rId5"/>
          <a:stretch>
            <a:fillRect/>
          </a:stretch>
        </p:blipFill>
        <p:spPr>
          <a:xfrm>
            <a:off x="1001268" y="3735324"/>
            <a:ext cx="329184" cy="329184"/>
          </a:xfrm>
          <a:prstGeom prst="rect">
            <a:avLst/>
          </a:prstGeom>
        </p:spPr>
      </p:pic>
      <p:sp>
        <p:nvSpPr>
          <p:cNvPr id="24" name="Texte — 7 h à 7 h 55"/>
          <p:cNvSpPr txBox="1"/>
          <p:nvPr/>
        </p:nvSpPr>
        <p:spPr>
          <a:xfrm>
            <a:off x="1645920" y="3675887"/>
            <a:ext cx="4315968" cy="466344"/>
          </a:xfrm>
          <a:prstGeom prst="rect">
            <a:avLst/>
          </a:prstGeom>
          <a:noFill/>
        </p:spPr>
        <p:txBody>
          <a:bodyPr wrap="square" lIns="0" tIns="0" rIns="0" bIns="0" anchor="ctr">
            <a:spAutoFit/>
          </a:bodyPr>
          <a:lstStyle/>
          <a:p>
            <a:pPr algn="l">
              <a:lnSpc>
                <a:spcPct val="106000"/>
              </a:lnSpc>
              <a:spcBef>
                <a:spcPts val="0"/>
              </a:spcBef>
              <a:spcAft>
                <a:spcPts val="0"/>
              </a:spcAft>
            </a:pPr>
            <a:r>
              <a:rPr sz="2600" b="1">
                <a:solidFill>
                  <a:srgbClr val="27075E"/>
                </a:solidFill>
                <a:latin typeface="Arial"/>
              </a:rPr>
              <a:t>7 h à 7 h 55</a:t>
            </a:r>
          </a:p>
        </p:txBody>
      </p:sp>
      <p:cxnSp>
        <p:nvCxnSpPr>
          <p:cNvPr id="25" name="Connector 24"/>
          <p:cNvCxnSpPr/>
          <p:nvPr/>
        </p:nvCxnSpPr>
        <p:spPr>
          <a:xfrm>
            <a:off x="1655064" y="4334255"/>
            <a:ext cx="4352544" cy="0"/>
          </a:xfrm>
          <a:prstGeom prst="line">
            <a:avLst/>
          </a:prstGeom>
          <a:ln w="10160">
            <a:solidFill>
              <a:srgbClr val="D6E5EC"/>
            </a:solidFill>
          </a:ln>
        </p:spPr>
        <p:style>
          <a:lnRef idx="2">
            <a:schemeClr val="accent1"/>
          </a:lnRef>
          <a:fillRef idx="0">
            <a:schemeClr val="accent1"/>
          </a:fillRef>
          <a:effectRef idx="1">
            <a:schemeClr val="accent1"/>
          </a:effectRef>
          <a:fontRef idx="minor">
            <a:schemeClr val="tx1"/>
          </a:fontRef>
        </p:style>
      </p:cxnSp>
      <p:sp>
        <p:nvSpPr>
          <p:cNvPr id="26" name="Fond icône pin"/>
          <p:cNvSpPr/>
          <p:nvPr/>
        </p:nvSpPr>
        <p:spPr>
          <a:xfrm>
            <a:off x="896112" y="4498848"/>
            <a:ext cx="539496" cy="539496"/>
          </a:xfrm>
          <a:prstGeom prst="roundRect">
            <a:avLst>
              <a:gd name="adj" fmla="val 23728"/>
            </a:avLst>
          </a:prstGeom>
          <a:solidFill>
            <a:srgbClr val="F2EA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ogramme pin" descr="pin.png"/>
          <p:cNvPicPr>
            <a:picLocks noChangeAspect="1"/>
          </p:cNvPicPr>
          <p:nvPr/>
        </p:nvPicPr>
        <p:blipFill>
          <a:blip r:embed="rId6"/>
          <a:stretch>
            <a:fillRect/>
          </a:stretch>
        </p:blipFill>
        <p:spPr>
          <a:xfrm>
            <a:off x="1001268" y="4594860"/>
            <a:ext cx="329184" cy="329184"/>
          </a:xfrm>
          <a:prstGeom prst="rect">
            <a:avLst/>
          </a:prstGeom>
        </p:spPr>
      </p:pic>
      <p:sp>
        <p:nvSpPr>
          <p:cNvPr id="28" name="Texte — Aréna Saint-François"/>
          <p:cNvSpPr txBox="1"/>
          <p:nvPr/>
        </p:nvSpPr>
        <p:spPr>
          <a:xfrm>
            <a:off x="1645920" y="4535424"/>
            <a:ext cx="4315968" cy="466344"/>
          </a:xfrm>
          <a:prstGeom prst="rect">
            <a:avLst/>
          </a:prstGeom>
          <a:noFill/>
        </p:spPr>
        <p:txBody>
          <a:bodyPr wrap="square" lIns="0" tIns="0" rIns="0" bIns="0" anchor="ctr">
            <a:spAutoFit/>
          </a:bodyPr>
          <a:lstStyle/>
          <a:p>
            <a:pPr algn="l">
              <a:lnSpc>
                <a:spcPct val="106000"/>
              </a:lnSpc>
              <a:spcBef>
                <a:spcPts val="0"/>
              </a:spcBef>
              <a:spcAft>
                <a:spcPts val="0"/>
              </a:spcAft>
            </a:pPr>
            <a:r>
              <a:rPr sz="2250" b="0">
                <a:solidFill>
                  <a:srgbClr val="15374B"/>
                </a:solidFill>
                <a:latin typeface="Arial"/>
              </a:rPr>
              <a:t>Aréna Saint-François</a:t>
            </a:r>
          </a:p>
        </p:txBody>
      </p:sp>
      <p:sp>
        <p:nvSpPr>
          <p:cNvPr id="29" name="Cadre du dépliant PRIMA"/>
          <p:cNvSpPr/>
          <p:nvPr/>
        </p:nvSpPr>
        <p:spPr>
          <a:xfrm>
            <a:off x="6565392" y="1975104"/>
            <a:ext cx="5056632" cy="3337560"/>
          </a:xfrm>
          <a:prstGeom prst="roundRect">
            <a:avLst>
              <a:gd name="adj" fmla="val 3287"/>
            </a:avLst>
          </a:prstGeom>
          <a:solidFill>
            <a:srgbClr val="FFFFFF"/>
          </a:solidFill>
          <a:ln w="10160">
            <a:solidFill>
              <a:srgbClr val="D6E5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Dépliant original Mini Synchro PRIMA — fourni par l’utilisateur" descr="mini synchro flyer.jpg"/>
          <p:cNvPicPr>
            <a:picLocks noChangeAspect="1"/>
          </p:cNvPicPr>
          <p:nvPr/>
        </p:nvPicPr>
        <p:blipFill>
          <a:blip r:embed="rId7"/>
          <a:stretch>
            <a:fillRect/>
          </a:stretch>
        </p:blipFill>
        <p:spPr>
          <a:xfrm>
            <a:off x="6633972" y="2007107"/>
            <a:ext cx="4919472" cy="3279648"/>
          </a:xfrm>
          <a:prstGeom prst="rect">
            <a:avLst/>
          </a:prstGeom>
        </p:spPr>
      </p:pic>
      <p:sp>
        <p:nvSpPr>
          <p:cNvPr id="31" name="Objectif : Apprendre à patiner"/>
          <p:cNvSpPr/>
          <p:nvPr/>
        </p:nvSpPr>
        <p:spPr>
          <a:xfrm>
            <a:off x="594360" y="5495544"/>
            <a:ext cx="2610612" cy="484632"/>
          </a:xfrm>
          <a:prstGeom prst="roundRect">
            <a:avLst>
              <a:gd name="adj" fmla="val 15094"/>
            </a:avLst>
          </a:prstGeom>
          <a:solidFill>
            <a:srgbClr val="F2EA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e — Apprendre à patiner"/>
          <p:cNvSpPr txBox="1"/>
          <p:nvPr/>
        </p:nvSpPr>
        <p:spPr>
          <a:xfrm>
            <a:off x="667512" y="5541264"/>
            <a:ext cx="2464308" cy="365760"/>
          </a:xfrm>
          <a:prstGeom prst="rect">
            <a:avLst/>
          </a:prstGeom>
          <a:noFill/>
        </p:spPr>
        <p:txBody>
          <a:bodyPr wrap="square" lIns="0" tIns="0" rIns="0" bIns="0" anchor="ctr">
            <a:spAutoFit/>
          </a:bodyPr>
          <a:lstStyle/>
          <a:p>
            <a:pPr algn="ctr">
              <a:lnSpc>
                <a:spcPct val="106000"/>
              </a:lnSpc>
              <a:spcBef>
                <a:spcPts val="0"/>
              </a:spcBef>
              <a:spcAft>
                <a:spcPts val="0"/>
              </a:spcAft>
            </a:pPr>
            <a:r>
              <a:rPr sz="1530" b="1">
                <a:solidFill>
                  <a:srgbClr val="27075E"/>
                </a:solidFill>
                <a:latin typeface="Arial"/>
              </a:rPr>
              <a:t>Apprendre à patiner</a:t>
            </a:r>
          </a:p>
        </p:txBody>
      </p:sp>
      <p:sp>
        <p:nvSpPr>
          <p:cNvPr id="33" name="Objectif : Bouger et s’amuser"/>
          <p:cNvSpPr/>
          <p:nvPr/>
        </p:nvSpPr>
        <p:spPr>
          <a:xfrm>
            <a:off x="3396996" y="5495544"/>
            <a:ext cx="2610612" cy="484632"/>
          </a:xfrm>
          <a:prstGeom prst="roundRect">
            <a:avLst>
              <a:gd name="adj" fmla="val 15094"/>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e — Bouger et s’amuser"/>
          <p:cNvSpPr txBox="1"/>
          <p:nvPr/>
        </p:nvSpPr>
        <p:spPr>
          <a:xfrm>
            <a:off x="3470148" y="5541264"/>
            <a:ext cx="2464308" cy="365760"/>
          </a:xfrm>
          <a:prstGeom prst="rect">
            <a:avLst/>
          </a:prstGeom>
          <a:noFill/>
        </p:spPr>
        <p:txBody>
          <a:bodyPr wrap="square" lIns="0" tIns="0" rIns="0" bIns="0" anchor="ctr">
            <a:spAutoFit/>
          </a:bodyPr>
          <a:lstStyle/>
          <a:p>
            <a:pPr algn="ctr">
              <a:lnSpc>
                <a:spcPct val="106000"/>
              </a:lnSpc>
              <a:spcBef>
                <a:spcPts val="0"/>
              </a:spcBef>
              <a:spcAft>
                <a:spcPts val="0"/>
              </a:spcAft>
            </a:pPr>
            <a:r>
              <a:rPr sz="1530" b="1">
                <a:solidFill>
                  <a:srgbClr val="DA096A"/>
                </a:solidFill>
                <a:latin typeface="Arial"/>
              </a:rPr>
              <a:t>Bouger et s’amuser</a:t>
            </a:r>
          </a:p>
        </p:txBody>
      </p:sp>
      <p:sp>
        <p:nvSpPr>
          <p:cNvPr id="35" name="Objectif : Confiance en soi"/>
          <p:cNvSpPr/>
          <p:nvPr/>
        </p:nvSpPr>
        <p:spPr>
          <a:xfrm>
            <a:off x="6199632" y="5495544"/>
            <a:ext cx="2610612" cy="484632"/>
          </a:xfrm>
          <a:prstGeom prst="roundRect">
            <a:avLst>
              <a:gd name="adj" fmla="val 15094"/>
            </a:avLst>
          </a:prstGeom>
          <a:solidFill>
            <a:srgbClr val="F2EA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e — Confiance en soi"/>
          <p:cNvSpPr txBox="1"/>
          <p:nvPr/>
        </p:nvSpPr>
        <p:spPr>
          <a:xfrm>
            <a:off x="6272784" y="5541264"/>
            <a:ext cx="2464308" cy="365760"/>
          </a:xfrm>
          <a:prstGeom prst="rect">
            <a:avLst/>
          </a:prstGeom>
          <a:noFill/>
        </p:spPr>
        <p:txBody>
          <a:bodyPr wrap="square" lIns="0" tIns="0" rIns="0" bIns="0" anchor="ctr">
            <a:spAutoFit/>
          </a:bodyPr>
          <a:lstStyle/>
          <a:p>
            <a:pPr algn="ctr">
              <a:lnSpc>
                <a:spcPct val="106000"/>
              </a:lnSpc>
              <a:spcBef>
                <a:spcPts val="0"/>
              </a:spcBef>
              <a:spcAft>
                <a:spcPts val="0"/>
              </a:spcAft>
            </a:pPr>
            <a:r>
              <a:rPr sz="1530" b="1">
                <a:solidFill>
                  <a:srgbClr val="27075E"/>
                </a:solidFill>
                <a:latin typeface="Arial"/>
              </a:rPr>
              <a:t>Confiance en soi</a:t>
            </a:r>
          </a:p>
        </p:txBody>
      </p:sp>
      <p:sp>
        <p:nvSpPr>
          <p:cNvPr id="37" name="Objectif : Esprit d’équipe"/>
          <p:cNvSpPr/>
          <p:nvPr/>
        </p:nvSpPr>
        <p:spPr>
          <a:xfrm>
            <a:off x="9002268" y="5495544"/>
            <a:ext cx="2610612" cy="484632"/>
          </a:xfrm>
          <a:prstGeom prst="roundRect">
            <a:avLst>
              <a:gd name="adj" fmla="val 15094"/>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e — Esprit d’équipe"/>
          <p:cNvSpPr txBox="1"/>
          <p:nvPr/>
        </p:nvSpPr>
        <p:spPr>
          <a:xfrm>
            <a:off x="9075420" y="5541264"/>
            <a:ext cx="2464308" cy="365760"/>
          </a:xfrm>
          <a:prstGeom prst="rect">
            <a:avLst/>
          </a:prstGeom>
          <a:noFill/>
        </p:spPr>
        <p:txBody>
          <a:bodyPr wrap="square" lIns="0" tIns="0" rIns="0" bIns="0" anchor="ctr">
            <a:spAutoFit/>
          </a:bodyPr>
          <a:lstStyle/>
          <a:p>
            <a:pPr algn="ctr">
              <a:lnSpc>
                <a:spcPct val="106000"/>
              </a:lnSpc>
              <a:spcBef>
                <a:spcPts val="0"/>
              </a:spcBef>
              <a:spcAft>
                <a:spcPts val="0"/>
              </a:spcAft>
            </a:pPr>
            <a:r>
              <a:rPr sz="1530" b="1">
                <a:solidFill>
                  <a:srgbClr val="DA096A"/>
                </a:solidFill>
                <a:latin typeface="Arial"/>
              </a:rPr>
              <a:t>Esprit d’équipe</a:t>
            </a:r>
          </a:p>
        </p:txBody>
      </p:sp>
      <p:sp>
        <p:nvSpPr>
          <p:cNvPr id="39" name="Texte — Contact PRIMA"/>
          <p:cNvSpPr txBox="1"/>
          <p:nvPr/>
        </p:nvSpPr>
        <p:spPr>
          <a:xfrm>
            <a:off x="3136392" y="6117336"/>
            <a:ext cx="1399032" cy="246888"/>
          </a:xfrm>
          <a:prstGeom prst="rect">
            <a:avLst/>
          </a:prstGeom>
          <a:noFill/>
        </p:spPr>
        <p:txBody>
          <a:bodyPr wrap="square" lIns="0" tIns="0" rIns="0" bIns="0" anchor="ctr">
            <a:spAutoFit/>
          </a:bodyPr>
          <a:lstStyle/>
          <a:p>
            <a:pPr algn="l">
              <a:lnSpc>
                <a:spcPct val="106000"/>
              </a:lnSpc>
              <a:spcBef>
                <a:spcPts val="0"/>
              </a:spcBef>
              <a:spcAft>
                <a:spcPts val="0"/>
              </a:spcAft>
            </a:pPr>
            <a:r>
              <a:rPr sz="1350" b="1">
                <a:solidFill>
                  <a:srgbClr val="657D88"/>
                </a:solidFill>
                <a:latin typeface="Arial"/>
              </a:rPr>
              <a:t>Contact PRIMA</a:t>
            </a:r>
          </a:p>
        </p:txBody>
      </p:sp>
      <p:pic>
        <p:nvPicPr>
          <p:cNvPr id="40" name="Écrire à PRIMA" descr="envelope.png">
            <a:hlinkClick r:id="rId8"/>
          </p:cNvPr>
          <p:cNvPicPr>
            <a:picLocks noChangeAspect="1"/>
          </p:cNvPicPr>
          <p:nvPr/>
        </p:nvPicPr>
        <p:blipFill>
          <a:blip r:embed="rId9"/>
          <a:stretch>
            <a:fillRect/>
          </a:stretch>
        </p:blipFill>
        <p:spPr>
          <a:xfrm>
            <a:off x="4608576" y="6103620"/>
            <a:ext cx="265176" cy="265176"/>
          </a:xfrm>
          <a:prstGeom prst="rect">
            <a:avLst/>
          </a:prstGeom>
        </p:spPr>
      </p:pic>
      <p:sp>
        <p:nvSpPr>
          <p:cNvPr id="41" name="Texte — prima@patinagelaval.com">
            <a:hlinkClick r:id="rId8"/>
          </p:cNvPr>
          <p:cNvSpPr txBox="1"/>
          <p:nvPr/>
        </p:nvSpPr>
        <p:spPr>
          <a:xfrm>
            <a:off x="4983480" y="6080760"/>
            <a:ext cx="3127248" cy="329184"/>
          </a:xfrm>
          <a:prstGeom prst="rect">
            <a:avLst/>
          </a:prstGeom>
          <a:noFill/>
        </p:spPr>
        <p:txBody>
          <a:bodyPr wrap="square" lIns="0" tIns="0" rIns="0" bIns="0" anchor="ctr">
            <a:spAutoFit/>
          </a:bodyPr>
          <a:lstStyle/>
          <a:p>
            <a:pPr algn="l">
              <a:lnSpc>
                <a:spcPct val="106000"/>
              </a:lnSpc>
              <a:spcBef>
                <a:spcPts val="0"/>
              </a:spcBef>
              <a:spcAft>
                <a:spcPts val="0"/>
              </a:spcAft>
            </a:pPr>
            <a:r>
              <a:rPr sz="1700" b="1" u="none">
                <a:solidFill>
                  <a:srgbClr val="27075E"/>
                </a:solidFill>
                <a:latin typeface="Arial"/>
              </a:rPr>
              <a:t>prima@patinagelaval.com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LES COURS PRIVÉS</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Choisir un accompagnement adapté</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Un complément à envisager selon les objectifs et le cheminement du patineur.</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14</a:t>
            </a:r>
            <a:endParaRPr lang="en-US" sz="1100" dirty="0"/>
          </a:p>
        </p:txBody>
      </p:sp>
      <p:sp>
        <p:nvSpPr>
          <p:cNvPr id="14" name="Shape 11"/>
          <p:cNvSpPr/>
          <p:nvPr/>
        </p:nvSpPr>
        <p:spPr>
          <a:xfrm>
            <a:off x="594360" y="2020824"/>
            <a:ext cx="6373368" cy="1719072"/>
          </a:xfrm>
          <a:prstGeom prst="roundRect">
            <a:avLst>
              <a:gd name="adj" fmla="val 6383"/>
            </a:avLst>
          </a:prstGeom>
          <a:solidFill>
            <a:srgbClr val="FFFFFF"/>
          </a:solidFill>
          <a:ln w="12700">
            <a:solidFill>
              <a:srgbClr val="FFFFFF">
                <a:alpha val="0"/>
              </a:srgbClr>
            </a:solidFill>
            <a:prstDash val="solid"/>
          </a:ln>
        </p:spPr>
        <p:txBody>
          <a:bodyPr/>
          <a:lstStyle/>
          <a:p>
            <a:endParaRPr lang="fr-CA"/>
          </a:p>
        </p:txBody>
      </p:sp>
      <p:sp>
        <p:nvSpPr>
          <p:cNvPr id="15" name="Text 12"/>
          <p:cNvSpPr/>
          <p:nvPr/>
        </p:nvSpPr>
        <p:spPr>
          <a:xfrm>
            <a:off x="795528" y="2185416"/>
            <a:ext cx="5971032" cy="393192"/>
          </a:xfrm>
          <a:prstGeom prst="rect">
            <a:avLst/>
          </a:prstGeom>
          <a:noFill/>
          <a:ln/>
        </p:spPr>
        <p:txBody>
          <a:bodyPr wrap="square" lIns="0" tIns="0" rIns="0" bIns="0" rtlCol="0" anchor="ctr"/>
          <a:lstStyle/>
          <a:p>
            <a:pPr marL="0" indent="0">
              <a:buNone/>
            </a:pPr>
            <a:r>
              <a:rPr lang="en-US" sz="2100" b="1" dirty="0">
                <a:solidFill>
                  <a:srgbClr val="15374B"/>
                </a:solidFill>
                <a:latin typeface="Arial" pitchFamily="34" charset="0"/>
                <a:ea typeface="Arial" pitchFamily="34" charset="-122"/>
                <a:cs typeface="Arial" pitchFamily="34" charset="-120"/>
              </a:rPr>
              <a:t>Pourquoi des cours privés?</a:t>
            </a:r>
            <a:endParaRPr lang="en-US" sz="2100" dirty="0"/>
          </a:p>
        </p:txBody>
      </p:sp>
      <p:sp>
        <p:nvSpPr>
          <p:cNvPr id="16" name="Text 13"/>
          <p:cNvSpPr/>
          <p:nvPr/>
        </p:nvSpPr>
        <p:spPr>
          <a:xfrm>
            <a:off x="795528" y="2724912"/>
            <a:ext cx="5971032" cy="859536"/>
          </a:xfrm>
          <a:prstGeom prst="rect">
            <a:avLst/>
          </a:prstGeom>
          <a:noFill/>
          <a:ln/>
        </p:spPr>
        <p:txBody>
          <a:bodyPr wrap="square" lIns="0" tIns="0" rIns="0" bIns="0" rtlCol="0" anchor="t"/>
          <a:lstStyle/>
          <a:p>
            <a:pPr marL="0" indent="0">
              <a:buNone/>
            </a:pPr>
            <a:r>
              <a:rPr lang="en-US" sz="1720" dirty="0">
                <a:solidFill>
                  <a:srgbClr val="15374B"/>
                </a:solidFill>
                <a:latin typeface="Arial" pitchFamily="34" charset="0"/>
                <a:ea typeface="Arial" pitchFamily="34" charset="-122"/>
                <a:cs typeface="Arial" pitchFamily="34" charset="-120"/>
              </a:rPr>
              <a:t>Travailler une habileté précise, recevoir un accompagnement individuel ou préparer une transition vers un autre programme.</a:t>
            </a:r>
            <a:endParaRPr lang="en-US" sz="1720" dirty="0"/>
          </a:p>
        </p:txBody>
      </p:sp>
      <p:sp>
        <p:nvSpPr>
          <p:cNvPr id="17" name="Shape 14"/>
          <p:cNvSpPr/>
          <p:nvPr/>
        </p:nvSpPr>
        <p:spPr>
          <a:xfrm>
            <a:off x="594360" y="3968496"/>
            <a:ext cx="6373368" cy="1746504"/>
          </a:xfrm>
          <a:prstGeom prst="roundRect">
            <a:avLst>
              <a:gd name="adj" fmla="val 6283"/>
            </a:avLst>
          </a:prstGeom>
          <a:solidFill>
            <a:srgbClr val="FFFFFF"/>
          </a:solidFill>
          <a:ln w="12700">
            <a:solidFill>
              <a:srgbClr val="FFFFFF">
                <a:alpha val="0"/>
              </a:srgbClr>
            </a:solidFill>
            <a:prstDash val="solid"/>
          </a:ln>
        </p:spPr>
        <p:txBody>
          <a:bodyPr/>
          <a:lstStyle/>
          <a:p>
            <a:endParaRPr lang="fr-CA"/>
          </a:p>
        </p:txBody>
      </p:sp>
      <p:sp>
        <p:nvSpPr>
          <p:cNvPr id="18" name="Text 15"/>
          <p:cNvSpPr/>
          <p:nvPr/>
        </p:nvSpPr>
        <p:spPr>
          <a:xfrm>
            <a:off x="795528" y="4133088"/>
            <a:ext cx="5971032" cy="393192"/>
          </a:xfrm>
          <a:prstGeom prst="rect">
            <a:avLst/>
          </a:prstGeom>
          <a:noFill/>
          <a:ln/>
        </p:spPr>
        <p:txBody>
          <a:bodyPr wrap="square" lIns="0" tIns="0" rIns="0" bIns="0" rtlCol="0" anchor="ctr"/>
          <a:lstStyle/>
          <a:p>
            <a:pPr marL="0" indent="0">
              <a:buNone/>
            </a:pPr>
            <a:r>
              <a:rPr lang="en-US" sz="2100" b="1" dirty="0">
                <a:solidFill>
                  <a:srgbClr val="15374B"/>
                </a:solidFill>
                <a:latin typeface="Arial" pitchFamily="34" charset="0"/>
                <a:ea typeface="Arial" pitchFamily="34" charset="-122"/>
                <a:cs typeface="Arial" pitchFamily="34" charset="-120"/>
              </a:rPr>
              <a:t>Comment choisir l’entraîneur?</a:t>
            </a:r>
            <a:endParaRPr lang="en-US" sz="2100" dirty="0"/>
          </a:p>
        </p:txBody>
      </p:sp>
      <p:sp>
        <p:nvSpPr>
          <p:cNvPr id="19" name="Text 16"/>
          <p:cNvSpPr/>
          <p:nvPr/>
        </p:nvSpPr>
        <p:spPr>
          <a:xfrm>
            <a:off x="795528" y="4672584"/>
            <a:ext cx="5971032" cy="886968"/>
          </a:xfrm>
          <a:prstGeom prst="rect">
            <a:avLst/>
          </a:prstGeom>
          <a:noFill/>
          <a:ln/>
        </p:spPr>
        <p:txBody>
          <a:bodyPr wrap="square" lIns="0" tIns="0" rIns="0" bIns="0" rtlCol="0" anchor="t"/>
          <a:lstStyle/>
          <a:p>
            <a:pPr marL="0" indent="0">
              <a:buNone/>
            </a:pPr>
            <a:r>
              <a:rPr lang="en-US" sz="1720" dirty="0">
                <a:solidFill>
                  <a:srgbClr val="15374B"/>
                </a:solidFill>
                <a:latin typeface="Arial" pitchFamily="34" charset="0"/>
                <a:ea typeface="Arial" pitchFamily="34" charset="-122"/>
                <a:cs typeface="Arial" pitchFamily="34" charset="-120"/>
              </a:rPr>
              <a:t>Discuter des qualifications, de l’expérience, des disponibilités, des tarifs et des objectifs de votre enfant.</a:t>
            </a:r>
            <a:endParaRPr lang="en-US" sz="1720" dirty="0"/>
          </a:p>
        </p:txBody>
      </p:sp>
      <p:sp>
        <p:nvSpPr>
          <p:cNvPr id="20" name="Shape 17"/>
          <p:cNvSpPr/>
          <p:nvPr/>
        </p:nvSpPr>
        <p:spPr>
          <a:xfrm>
            <a:off x="7260336" y="2020824"/>
            <a:ext cx="4315968" cy="3703320"/>
          </a:xfrm>
          <a:prstGeom prst="roundRect">
            <a:avLst>
              <a:gd name="adj" fmla="val 2963"/>
            </a:avLst>
          </a:prstGeom>
          <a:solidFill>
            <a:srgbClr val="FFFFFF"/>
          </a:solidFill>
          <a:ln w="12700">
            <a:solidFill>
              <a:srgbClr val="FFFFFF">
                <a:alpha val="0"/>
              </a:srgbClr>
            </a:solidFill>
            <a:prstDash val="solid"/>
          </a:ln>
        </p:spPr>
        <p:txBody>
          <a:bodyPr/>
          <a:lstStyle/>
          <a:p>
            <a:endParaRPr lang="fr-CA"/>
          </a:p>
        </p:txBody>
      </p:sp>
      <p:sp>
        <p:nvSpPr>
          <p:cNvPr id="21" name="Text 18"/>
          <p:cNvSpPr/>
          <p:nvPr/>
        </p:nvSpPr>
        <p:spPr>
          <a:xfrm>
            <a:off x="7479792" y="2276856"/>
            <a:ext cx="3877056" cy="338328"/>
          </a:xfrm>
          <a:prstGeom prst="rect">
            <a:avLst/>
          </a:prstGeom>
          <a:noFill/>
          <a:ln/>
        </p:spPr>
        <p:txBody>
          <a:bodyPr wrap="square" lIns="0" tIns="0" rIns="0" bIns="0" rtlCol="0" anchor="ctr"/>
          <a:lstStyle/>
          <a:p>
            <a:pPr marL="0" indent="0" algn="ctr">
              <a:buNone/>
            </a:pPr>
            <a:r>
              <a:rPr lang="en-US" sz="2000" b="1" dirty="0">
                <a:solidFill>
                  <a:srgbClr val="15374B"/>
                </a:solidFill>
                <a:latin typeface="Arial" pitchFamily="34" charset="0"/>
                <a:ea typeface="Arial" pitchFamily="34" charset="-122"/>
                <a:cs typeface="Arial" pitchFamily="34" charset="-120"/>
              </a:rPr>
              <a:t>La liste des entraîneurs</a:t>
            </a:r>
            <a:endParaRPr lang="en-US" sz="2000" dirty="0"/>
          </a:p>
        </p:txBody>
      </p:sp>
      <p:pic>
        <p:nvPicPr>
          <p:cNvPr id="22" name="Image 1" descr="/mnt/data/v2_work/assets/qr_coaches.png">
            <a:hlinkClick r:id="rId4"/>
          </p:cNvPr>
          <p:cNvPicPr>
            <a:picLocks noChangeAspect="1"/>
          </p:cNvPicPr>
          <p:nvPr/>
        </p:nvPicPr>
        <p:blipFill>
          <a:blip r:embed="rId5"/>
          <a:stretch>
            <a:fillRect/>
          </a:stretch>
        </p:blipFill>
        <p:spPr>
          <a:xfrm>
            <a:off x="8357616" y="2852928"/>
            <a:ext cx="1911096" cy="1911096"/>
          </a:xfrm>
          <a:prstGeom prst="rect">
            <a:avLst/>
          </a:prstGeom>
        </p:spPr>
      </p:pic>
      <p:sp>
        <p:nvSpPr>
          <p:cNvPr id="23" name="Text 19"/>
          <p:cNvSpPr/>
          <p:nvPr/>
        </p:nvSpPr>
        <p:spPr>
          <a:xfrm>
            <a:off x="7479792" y="4846320"/>
            <a:ext cx="3877056" cy="246888"/>
          </a:xfrm>
          <a:prstGeom prst="rect">
            <a:avLst/>
          </a:prstGeom>
          <a:noFill/>
          <a:ln/>
        </p:spPr>
        <p:txBody>
          <a:bodyPr wrap="square" lIns="0" tIns="0" rIns="0" bIns="0" rtlCol="0" anchor="ctr"/>
          <a:lstStyle/>
          <a:p>
            <a:pPr marL="0" indent="0" algn="ctr">
              <a:buNone/>
            </a:pPr>
            <a:r>
              <a:rPr lang="en-US" sz="1370" dirty="0">
                <a:solidFill>
                  <a:srgbClr val="657D88"/>
                </a:solidFill>
                <a:latin typeface="Arial" pitchFamily="34" charset="0"/>
                <a:ea typeface="Arial" pitchFamily="34" charset="-122"/>
                <a:cs typeface="Arial" pitchFamily="34" charset="-120"/>
              </a:rPr>
              <a:t>Scannez ou cliquez</a:t>
            </a:r>
            <a:endParaRPr lang="en-US" sz="1370" dirty="0"/>
          </a:p>
        </p:txBody>
      </p:sp>
      <p:sp>
        <p:nvSpPr>
          <p:cNvPr id="24" name="Shape 20">
            <a:hlinkClick r:id="rId4"/>
          </p:cNvPr>
          <p:cNvSpPr/>
          <p:nvPr/>
        </p:nvSpPr>
        <p:spPr>
          <a:xfrm>
            <a:off x="7470648" y="5239512"/>
            <a:ext cx="3877056" cy="438912"/>
          </a:xfrm>
          <a:prstGeom prst="roundRect">
            <a:avLst>
              <a:gd name="adj" fmla="val 25000"/>
            </a:avLst>
          </a:prstGeom>
          <a:solidFill>
            <a:srgbClr val="176E78"/>
          </a:solidFill>
          <a:ln w="12700">
            <a:solidFill>
              <a:srgbClr val="176E78">
                <a:alpha val="0"/>
              </a:srgbClr>
            </a:solidFill>
            <a:prstDash val="solid"/>
          </a:ln>
        </p:spPr>
        <p:txBody>
          <a:bodyPr/>
          <a:lstStyle/>
          <a:p>
            <a:endParaRPr lang="fr-CA"/>
          </a:p>
        </p:txBody>
      </p:sp>
      <p:sp>
        <p:nvSpPr>
          <p:cNvPr id="25" name="Text 21">
            <a:hlinkClick r:id="rId4"/>
          </p:cNvPr>
          <p:cNvSpPr/>
          <p:nvPr/>
        </p:nvSpPr>
        <p:spPr>
          <a:xfrm>
            <a:off x="7598664" y="5321808"/>
            <a:ext cx="3474720" cy="274320"/>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Ouvrir le répertoire officiel</a:t>
            </a:r>
            <a:endParaRPr lang="en-US" sz="1300" dirty="0"/>
          </a:p>
        </p:txBody>
      </p:sp>
      <p:pic>
        <p:nvPicPr>
          <p:cNvPr id="26" name="Image 2" descr="/mnt/data/v2_work/assets/faChevronRight_FFFFFF.png">
            <a:hlinkClick r:id="rId4"/>
          </p:cNvPr>
          <p:cNvPicPr>
            <a:picLocks noChangeAspect="1"/>
          </p:cNvPicPr>
          <p:nvPr/>
        </p:nvPicPr>
        <p:blipFill>
          <a:blip r:embed="rId6"/>
          <a:stretch>
            <a:fillRect/>
          </a:stretch>
        </p:blipFill>
        <p:spPr>
          <a:xfrm>
            <a:off x="11073384" y="5385816"/>
            <a:ext cx="146304" cy="146304"/>
          </a:xfrm>
          <a:prstGeom prst="rect">
            <a:avLst/>
          </a:prstGeom>
        </p:spPr>
      </p:pic>
      <p:sp>
        <p:nvSpPr>
          <p:cNvPr id="27" name="Text 22">
            <a:hlinkClick r:id="rId4"/>
          </p:cNvPr>
          <p:cNvSpPr/>
          <p:nvPr/>
        </p:nvSpPr>
        <p:spPr>
          <a:xfrm>
            <a:off x="777240" y="5980176"/>
            <a:ext cx="10725912" cy="237744"/>
          </a:xfrm>
          <a:prstGeom prst="rect">
            <a:avLst/>
          </a:prstGeom>
          <a:noFill/>
          <a:ln/>
        </p:spPr>
        <p:txBody>
          <a:bodyPr wrap="square" lIns="0" tIns="0" rIns="0" bIns="0" rtlCol="0" anchor="ctr"/>
          <a:lstStyle/>
          <a:p>
            <a:pPr marL="0" indent="0" algn="ctr">
              <a:buNone/>
            </a:pPr>
            <a:r>
              <a:rPr lang="en-US" sz="1230" u="sng" dirty="0">
                <a:solidFill>
                  <a:srgbClr val="657D88"/>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patinagelaval.com/patinage-laval/a-propos-de/</a:t>
            </a:r>
            <a:endParaRPr lang="en-US" sz="123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LA VIE DE CLUB</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Des journées pour patiner autrement</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Des moments festifs, avec des consignes simples pour rester en sécurité.</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15</a:t>
            </a:r>
            <a:endParaRPr lang="en-US" sz="1100" dirty="0"/>
          </a:p>
        </p:txBody>
      </p:sp>
      <p:sp>
        <p:nvSpPr>
          <p:cNvPr id="14" name="Shape 11"/>
          <p:cNvSpPr/>
          <p:nvPr/>
        </p:nvSpPr>
        <p:spPr>
          <a:xfrm>
            <a:off x="594360" y="1975104"/>
            <a:ext cx="2660904" cy="2286000"/>
          </a:xfrm>
          <a:prstGeom prst="roundRect">
            <a:avLst>
              <a:gd name="adj" fmla="val 4800"/>
            </a:avLst>
          </a:prstGeom>
          <a:solidFill>
            <a:srgbClr val="FCF2DE"/>
          </a:solidFill>
          <a:ln w="12700">
            <a:solidFill>
              <a:srgbClr val="FCF2DE">
                <a:alpha val="0"/>
              </a:srgbClr>
            </a:solidFill>
            <a:prstDash val="solid"/>
          </a:ln>
        </p:spPr>
        <p:txBody>
          <a:bodyPr/>
          <a:lstStyle/>
          <a:p>
            <a:endParaRPr lang="fr-CA"/>
          </a:p>
        </p:txBody>
      </p:sp>
      <p:sp>
        <p:nvSpPr>
          <p:cNvPr id="15" name="Shape 12"/>
          <p:cNvSpPr/>
          <p:nvPr/>
        </p:nvSpPr>
        <p:spPr>
          <a:xfrm>
            <a:off x="1371600" y="2231136"/>
            <a:ext cx="1069848" cy="1069848"/>
          </a:xfrm>
          <a:prstGeom prst="ellipse">
            <a:avLst/>
          </a:prstGeom>
          <a:solidFill>
            <a:srgbClr val="FFFFFF"/>
          </a:solidFill>
          <a:ln w="12700">
            <a:solidFill>
              <a:srgbClr val="FFFFFF">
                <a:alpha val="0"/>
              </a:srgbClr>
            </a:solidFill>
            <a:prstDash val="solid"/>
          </a:ln>
        </p:spPr>
        <p:txBody>
          <a:bodyPr/>
          <a:lstStyle/>
          <a:p>
            <a:endParaRPr lang="fr-CA"/>
          </a:p>
        </p:txBody>
      </p:sp>
      <p:pic>
        <p:nvPicPr>
          <p:cNvPr id="16" name="Image 1" descr="/mnt/data/v2_work/assets/faGhost_C06B17.png"/>
          <p:cNvPicPr>
            <a:picLocks noChangeAspect="1"/>
          </p:cNvPicPr>
          <p:nvPr/>
        </p:nvPicPr>
        <p:blipFill>
          <a:blip r:embed="rId4"/>
          <a:stretch>
            <a:fillRect/>
          </a:stretch>
        </p:blipFill>
        <p:spPr>
          <a:xfrm>
            <a:off x="1627632" y="2487168"/>
            <a:ext cx="557784" cy="557784"/>
          </a:xfrm>
          <a:prstGeom prst="rect">
            <a:avLst/>
          </a:prstGeom>
        </p:spPr>
      </p:pic>
      <p:pic>
        <p:nvPicPr>
          <p:cNvPr id="17" name="Image 2" descr="/mnt/data/v2_work/assets/faStar_C06B17.png"/>
          <p:cNvPicPr>
            <a:picLocks noChangeAspect="1"/>
          </p:cNvPicPr>
          <p:nvPr/>
        </p:nvPicPr>
        <p:blipFill>
          <a:blip r:embed="rId5"/>
          <a:stretch>
            <a:fillRect/>
          </a:stretch>
        </p:blipFill>
        <p:spPr>
          <a:xfrm>
            <a:off x="950976" y="2350008"/>
            <a:ext cx="118872" cy="118872"/>
          </a:xfrm>
          <a:prstGeom prst="rect">
            <a:avLst/>
          </a:prstGeom>
        </p:spPr>
      </p:pic>
      <p:pic>
        <p:nvPicPr>
          <p:cNvPr id="18" name="Image 3" descr="/mnt/data/v2_work/assets/faStar_C06B17.png"/>
          <p:cNvPicPr>
            <a:picLocks noChangeAspect="1"/>
          </p:cNvPicPr>
          <p:nvPr/>
        </p:nvPicPr>
        <p:blipFill>
          <a:blip r:embed="rId5"/>
          <a:stretch>
            <a:fillRect/>
          </a:stretch>
        </p:blipFill>
        <p:spPr>
          <a:xfrm>
            <a:off x="2679192" y="3044952"/>
            <a:ext cx="91440" cy="91440"/>
          </a:xfrm>
          <a:prstGeom prst="rect">
            <a:avLst/>
          </a:prstGeom>
        </p:spPr>
      </p:pic>
      <p:sp>
        <p:nvSpPr>
          <p:cNvPr id="19" name="Text 13"/>
          <p:cNvSpPr/>
          <p:nvPr/>
        </p:nvSpPr>
        <p:spPr>
          <a:xfrm>
            <a:off x="704088" y="3511296"/>
            <a:ext cx="2441448" cy="265176"/>
          </a:xfrm>
          <a:prstGeom prst="rect">
            <a:avLst/>
          </a:prstGeom>
          <a:noFill/>
          <a:ln/>
        </p:spPr>
        <p:txBody>
          <a:bodyPr wrap="square" lIns="0" tIns="0" rIns="0" bIns="0" rtlCol="0" anchor="ctr"/>
          <a:lstStyle/>
          <a:p>
            <a:pPr marL="0" indent="0" algn="ctr">
              <a:buNone/>
            </a:pPr>
            <a:r>
              <a:rPr lang="en-US" sz="1790" b="1" dirty="0">
                <a:solidFill>
                  <a:srgbClr val="15374B"/>
                </a:solidFill>
                <a:latin typeface="Arial" pitchFamily="34" charset="0"/>
                <a:ea typeface="Arial" pitchFamily="34" charset="-122"/>
                <a:cs typeface="Arial" pitchFamily="34" charset="-120"/>
              </a:rPr>
              <a:t>Halloween</a:t>
            </a:r>
            <a:endParaRPr lang="en-US" sz="1790" dirty="0"/>
          </a:p>
        </p:txBody>
      </p:sp>
      <p:sp>
        <p:nvSpPr>
          <p:cNvPr id="20" name="Text 14"/>
          <p:cNvSpPr/>
          <p:nvPr/>
        </p:nvSpPr>
        <p:spPr>
          <a:xfrm>
            <a:off x="722376" y="3840480"/>
            <a:ext cx="2404872" cy="365760"/>
          </a:xfrm>
          <a:prstGeom prst="rect">
            <a:avLst/>
          </a:prstGeom>
          <a:noFill/>
          <a:ln/>
        </p:spPr>
        <p:txBody>
          <a:bodyPr wrap="square" lIns="0" tIns="0" rIns="0" bIns="0" rtlCol="0" anchor="t"/>
          <a:lstStyle/>
          <a:p>
            <a:pPr marL="0" indent="0" algn="ctr">
              <a:buNone/>
            </a:pPr>
            <a:r>
              <a:rPr lang="en-US" sz="1290" dirty="0">
                <a:solidFill>
                  <a:srgbClr val="15374B"/>
                </a:solidFill>
                <a:latin typeface="Arial" pitchFamily="34" charset="0"/>
                <a:ea typeface="Arial" pitchFamily="34" charset="-122"/>
                <a:cs typeface="Arial" pitchFamily="34" charset="-120"/>
              </a:rPr>
              <a:t>Un costume simple</a:t>
            </a:r>
            <a:endParaRPr lang="en-US" sz="1290" dirty="0"/>
          </a:p>
          <a:p>
            <a:pPr marL="0" indent="0" algn="ctr">
              <a:buNone/>
            </a:pPr>
            <a:r>
              <a:rPr lang="en-US" sz="1290" dirty="0">
                <a:solidFill>
                  <a:srgbClr val="15374B"/>
                </a:solidFill>
                <a:latin typeface="Arial" pitchFamily="34" charset="0"/>
                <a:ea typeface="Arial" pitchFamily="34" charset="-122"/>
                <a:cs typeface="Arial" pitchFamily="34" charset="-120"/>
              </a:rPr>
              <a:t>et sécuritaire.</a:t>
            </a:r>
            <a:endParaRPr lang="en-US" sz="1290" dirty="0"/>
          </a:p>
        </p:txBody>
      </p:sp>
      <p:sp>
        <p:nvSpPr>
          <p:cNvPr id="21" name="Shape 15"/>
          <p:cNvSpPr/>
          <p:nvPr/>
        </p:nvSpPr>
        <p:spPr>
          <a:xfrm>
            <a:off x="3410712" y="1975104"/>
            <a:ext cx="2660904" cy="2286000"/>
          </a:xfrm>
          <a:prstGeom prst="roundRect">
            <a:avLst>
              <a:gd name="adj" fmla="val 4800"/>
            </a:avLst>
          </a:prstGeom>
          <a:solidFill>
            <a:srgbClr val="E8F5EF"/>
          </a:solidFill>
          <a:ln w="12700">
            <a:solidFill>
              <a:srgbClr val="E8F5EF">
                <a:alpha val="0"/>
              </a:srgbClr>
            </a:solidFill>
            <a:prstDash val="solid"/>
          </a:ln>
        </p:spPr>
        <p:txBody>
          <a:bodyPr/>
          <a:lstStyle/>
          <a:p>
            <a:endParaRPr lang="fr-CA"/>
          </a:p>
        </p:txBody>
      </p:sp>
      <p:sp>
        <p:nvSpPr>
          <p:cNvPr id="22" name="Shape 16"/>
          <p:cNvSpPr/>
          <p:nvPr/>
        </p:nvSpPr>
        <p:spPr>
          <a:xfrm>
            <a:off x="4187952" y="2231136"/>
            <a:ext cx="1069848" cy="1069848"/>
          </a:xfrm>
          <a:prstGeom prst="ellipse">
            <a:avLst/>
          </a:prstGeom>
          <a:solidFill>
            <a:srgbClr val="FFFFFF"/>
          </a:solidFill>
          <a:ln w="12700">
            <a:solidFill>
              <a:srgbClr val="FFFFFF">
                <a:alpha val="0"/>
              </a:srgbClr>
            </a:solidFill>
            <a:prstDash val="solid"/>
          </a:ln>
        </p:spPr>
        <p:txBody>
          <a:bodyPr/>
          <a:lstStyle/>
          <a:p>
            <a:endParaRPr lang="fr-CA"/>
          </a:p>
        </p:txBody>
      </p:sp>
      <p:pic>
        <p:nvPicPr>
          <p:cNvPr id="23" name="Image 4" descr="/mnt/data/v2_work/assets/faTree_268462.png"/>
          <p:cNvPicPr>
            <a:picLocks noChangeAspect="1"/>
          </p:cNvPicPr>
          <p:nvPr/>
        </p:nvPicPr>
        <p:blipFill>
          <a:blip r:embed="rId6"/>
          <a:stretch>
            <a:fillRect/>
          </a:stretch>
        </p:blipFill>
        <p:spPr>
          <a:xfrm>
            <a:off x="4443984" y="2487168"/>
            <a:ext cx="557784" cy="557784"/>
          </a:xfrm>
          <a:prstGeom prst="rect">
            <a:avLst/>
          </a:prstGeom>
        </p:spPr>
      </p:pic>
      <p:pic>
        <p:nvPicPr>
          <p:cNvPr id="24" name="Image 5" descr="/mnt/data/v2_work/assets/faStar_268462.png"/>
          <p:cNvPicPr>
            <a:picLocks noChangeAspect="1"/>
          </p:cNvPicPr>
          <p:nvPr/>
        </p:nvPicPr>
        <p:blipFill>
          <a:blip r:embed="rId7"/>
          <a:stretch>
            <a:fillRect/>
          </a:stretch>
        </p:blipFill>
        <p:spPr>
          <a:xfrm>
            <a:off x="3767328" y="2350008"/>
            <a:ext cx="118872" cy="118872"/>
          </a:xfrm>
          <a:prstGeom prst="rect">
            <a:avLst/>
          </a:prstGeom>
        </p:spPr>
      </p:pic>
      <p:pic>
        <p:nvPicPr>
          <p:cNvPr id="25" name="Image 6" descr="/mnt/data/v2_work/assets/faStar_268462.png"/>
          <p:cNvPicPr>
            <a:picLocks noChangeAspect="1"/>
          </p:cNvPicPr>
          <p:nvPr/>
        </p:nvPicPr>
        <p:blipFill>
          <a:blip r:embed="rId7"/>
          <a:stretch>
            <a:fillRect/>
          </a:stretch>
        </p:blipFill>
        <p:spPr>
          <a:xfrm>
            <a:off x="5495544" y="3044952"/>
            <a:ext cx="91440" cy="91440"/>
          </a:xfrm>
          <a:prstGeom prst="rect">
            <a:avLst/>
          </a:prstGeom>
        </p:spPr>
      </p:pic>
      <p:sp>
        <p:nvSpPr>
          <p:cNvPr id="26" name="Text 17"/>
          <p:cNvSpPr/>
          <p:nvPr/>
        </p:nvSpPr>
        <p:spPr>
          <a:xfrm>
            <a:off x="3520440" y="3511296"/>
            <a:ext cx="2441448" cy="265176"/>
          </a:xfrm>
          <a:prstGeom prst="rect">
            <a:avLst/>
          </a:prstGeom>
          <a:noFill/>
          <a:ln/>
        </p:spPr>
        <p:txBody>
          <a:bodyPr wrap="square" lIns="0" tIns="0" rIns="0" bIns="0" rtlCol="0" anchor="ctr"/>
          <a:lstStyle/>
          <a:p>
            <a:pPr marL="0" indent="0" algn="ctr">
              <a:buNone/>
            </a:pPr>
            <a:r>
              <a:rPr lang="en-US" sz="1790" b="1" dirty="0">
                <a:solidFill>
                  <a:srgbClr val="15374B"/>
                </a:solidFill>
                <a:latin typeface="Arial" pitchFamily="34" charset="0"/>
                <a:ea typeface="Arial" pitchFamily="34" charset="-122"/>
                <a:cs typeface="Arial" pitchFamily="34" charset="-120"/>
              </a:rPr>
              <a:t>Noël</a:t>
            </a:r>
            <a:endParaRPr lang="en-US" sz="1790" dirty="0"/>
          </a:p>
        </p:txBody>
      </p:sp>
      <p:sp>
        <p:nvSpPr>
          <p:cNvPr id="27" name="Text 18"/>
          <p:cNvSpPr/>
          <p:nvPr/>
        </p:nvSpPr>
        <p:spPr>
          <a:xfrm>
            <a:off x="3538728" y="3840480"/>
            <a:ext cx="2404872" cy="365760"/>
          </a:xfrm>
          <a:prstGeom prst="rect">
            <a:avLst/>
          </a:prstGeom>
          <a:noFill/>
          <a:ln/>
        </p:spPr>
        <p:txBody>
          <a:bodyPr wrap="square" lIns="0" tIns="0" rIns="0" bIns="0" rtlCol="0" anchor="t"/>
          <a:lstStyle/>
          <a:p>
            <a:pPr marL="0" indent="0" algn="ctr">
              <a:buNone/>
            </a:pPr>
            <a:r>
              <a:rPr lang="en-US" sz="1290" dirty="0">
                <a:solidFill>
                  <a:srgbClr val="15374B"/>
                </a:solidFill>
                <a:latin typeface="Arial" pitchFamily="34" charset="0"/>
                <a:ea typeface="Arial" pitchFamily="34" charset="-122"/>
                <a:cs typeface="Arial" pitchFamily="34" charset="-120"/>
              </a:rPr>
              <a:t>Une touche festive,</a:t>
            </a:r>
            <a:endParaRPr lang="en-US" sz="1290" dirty="0"/>
          </a:p>
          <a:p>
            <a:pPr marL="0" indent="0" algn="ctr">
              <a:buNone/>
            </a:pPr>
            <a:r>
              <a:rPr lang="en-US" sz="1290" dirty="0">
                <a:solidFill>
                  <a:srgbClr val="15374B"/>
                </a:solidFill>
                <a:latin typeface="Arial" pitchFamily="34" charset="0"/>
                <a:ea typeface="Arial" pitchFamily="34" charset="-122"/>
                <a:cs typeface="Arial" pitchFamily="34" charset="-120"/>
              </a:rPr>
              <a:t>selon le groupe.</a:t>
            </a:r>
            <a:endParaRPr lang="en-US" sz="1290" dirty="0"/>
          </a:p>
        </p:txBody>
      </p:sp>
      <p:sp>
        <p:nvSpPr>
          <p:cNvPr id="28" name="Shape 19"/>
          <p:cNvSpPr/>
          <p:nvPr/>
        </p:nvSpPr>
        <p:spPr>
          <a:xfrm>
            <a:off x="6227064" y="1975104"/>
            <a:ext cx="2660904" cy="2286000"/>
          </a:xfrm>
          <a:prstGeom prst="roundRect">
            <a:avLst>
              <a:gd name="adj" fmla="val 4800"/>
            </a:avLst>
          </a:prstGeom>
          <a:solidFill>
            <a:srgbClr val="EFEDF8"/>
          </a:solidFill>
          <a:ln w="12700">
            <a:solidFill>
              <a:srgbClr val="EFEDF8">
                <a:alpha val="0"/>
              </a:srgbClr>
            </a:solidFill>
            <a:prstDash val="solid"/>
          </a:ln>
        </p:spPr>
        <p:txBody>
          <a:bodyPr/>
          <a:lstStyle/>
          <a:p>
            <a:endParaRPr lang="fr-CA"/>
          </a:p>
        </p:txBody>
      </p:sp>
      <p:sp>
        <p:nvSpPr>
          <p:cNvPr id="29" name="Shape 20"/>
          <p:cNvSpPr/>
          <p:nvPr/>
        </p:nvSpPr>
        <p:spPr>
          <a:xfrm>
            <a:off x="7004304" y="2231136"/>
            <a:ext cx="1069848" cy="1069848"/>
          </a:xfrm>
          <a:prstGeom prst="ellipse">
            <a:avLst/>
          </a:prstGeom>
          <a:solidFill>
            <a:srgbClr val="FFFFFF"/>
          </a:solidFill>
          <a:ln w="12700">
            <a:solidFill>
              <a:srgbClr val="FFFFFF">
                <a:alpha val="0"/>
              </a:srgbClr>
            </a:solidFill>
            <a:prstDash val="solid"/>
          </a:ln>
        </p:spPr>
        <p:txBody>
          <a:bodyPr/>
          <a:lstStyle/>
          <a:p>
            <a:endParaRPr lang="fr-CA"/>
          </a:p>
        </p:txBody>
      </p:sp>
      <p:pic>
        <p:nvPicPr>
          <p:cNvPr id="30" name="Image 7" descr="/mnt/data/v2_work/assets/faMoon_7061A6.png"/>
          <p:cNvPicPr>
            <a:picLocks noChangeAspect="1"/>
          </p:cNvPicPr>
          <p:nvPr/>
        </p:nvPicPr>
        <p:blipFill>
          <a:blip r:embed="rId8"/>
          <a:stretch>
            <a:fillRect/>
          </a:stretch>
        </p:blipFill>
        <p:spPr>
          <a:xfrm>
            <a:off x="7260336" y="2487168"/>
            <a:ext cx="557784" cy="557784"/>
          </a:xfrm>
          <a:prstGeom prst="rect">
            <a:avLst/>
          </a:prstGeom>
        </p:spPr>
      </p:pic>
      <p:pic>
        <p:nvPicPr>
          <p:cNvPr id="31" name="Image 8" descr="/mnt/data/v2_work/assets/faStar_7061A6.png"/>
          <p:cNvPicPr>
            <a:picLocks noChangeAspect="1"/>
          </p:cNvPicPr>
          <p:nvPr/>
        </p:nvPicPr>
        <p:blipFill>
          <a:blip r:embed="rId9"/>
          <a:stretch>
            <a:fillRect/>
          </a:stretch>
        </p:blipFill>
        <p:spPr>
          <a:xfrm>
            <a:off x="6583680" y="2350008"/>
            <a:ext cx="118872" cy="118872"/>
          </a:xfrm>
          <a:prstGeom prst="rect">
            <a:avLst/>
          </a:prstGeom>
        </p:spPr>
      </p:pic>
      <p:pic>
        <p:nvPicPr>
          <p:cNvPr id="32" name="Image 9" descr="/mnt/data/v2_work/assets/faStar_7061A6.png"/>
          <p:cNvPicPr>
            <a:picLocks noChangeAspect="1"/>
          </p:cNvPicPr>
          <p:nvPr/>
        </p:nvPicPr>
        <p:blipFill>
          <a:blip r:embed="rId9"/>
          <a:stretch>
            <a:fillRect/>
          </a:stretch>
        </p:blipFill>
        <p:spPr>
          <a:xfrm>
            <a:off x="8311896" y="3044952"/>
            <a:ext cx="91440" cy="91440"/>
          </a:xfrm>
          <a:prstGeom prst="rect">
            <a:avLst/>
          </a:prstGeom>
        </p:spPr>
      </p:pic>
      <p:sp>
        <p:nvSpPr>
          <p:cNvPr id="33" name="Text 21"/>
          <p:cNvSpPr/>
          <p:nvPr/>
        </p:nvSpPr>
        <p:spPr>
          <a:xfrm>
            <a:off x="6336792" y="3511296"/>
            <a:ext cx="2441448" cy="265176"/>
          </a:xfrm>
          <a:prstGeom prst="rect">
            <a:avLst/>
          </a:prstGeom>
          <a:noFill/>
          <a:ln/>
        </p:spPr>
        <p:txBody>
          <a:bodyPr wrap="square" lIns="0" tIns="0" rIns="0" bIns="0" rtlCol="0" anchor="ctr"/>
          <a:lstStyle/>
          <a:p>
            <a:pPr marL="0" indent="0" algn="ctr">
              <a:buNone/>
            </a:pPr>
            <a:r>
              <a:rPr lang="en-US" sz="1790" b="1" dirty="0">
                <a:solidFill>
                  <a:srgbClr val="15374B"/>
                </a:solidFill>
                <a:latin typeface="Arial" pitchFamily="34" charset="0"/>
                <a:ea typeface="Arial" pitchFamily="34" charset="-122"/>
                <a:cs typeface="Arial" pitchFamily="34" charset="-120"/>
              </a:rPr>
              <a:t>Journée pyjama</a:t>
            </a:r>
            <a:endParaRPr lang="en-US" sz="1790" dirty="0"/>
          </a:p>
        </p:txBody>
      </p:sp>
      <p:sp>
        <p:nvSpPr>
          <p:cNvPr id="34" name="Text 22"/>
          <p:cNvSpPr/>
          <p:nvPr/>
        </p:nvSpPr>
        <p:spPr>
          <a:xfrm>
            <a:off x="6355080" y="3840480"/>
            <a:ext cx="2404872" cy="365760"/>
          </a:xfrm>
          <a:prstGeom prst="rect">
            <a:avLst/>
          </a:prstGeom>
          <a:noFill/>
          <a:ln/>
        </p:spPr>
        <p:txBody>
          <a:bodyPr wrap="square" lIns="0" tIns="0" rIns="0" bIns="0" rtlCol="0" anchor="t"/>
          <a:lstStyle/>
          <a:p>
            <a:pPr marL="0" indent="0" algn="ctr">
              <a:buNone/>
            </a:pPr>
            <a:r>
              <a:rPr lang="en-US" sz="1290" dirty="0">
                <a:solidFill>
                  <a:srgbClr val="15374B"/>
                </a:solidFill>
                <a:latin typeface="Arial" pitchFamily="34" charset="0"/>
                <a:ea typeface="Arial" pitchFamily="34" charset="-122"/>
                <a:cs typeface="Arial" pitchFamily="34" charset="-120"/>
              </a:rPr>
              <a:t>Confortable, mais</a:t>
            </a:r>
            <a:endParaRPr lang="en-US" sz="1290" dirty="0"/>
          </a:p>
          <a:p>
            <a:pPr marL="0" indent="0" algn="ctr">
              <a:buNone/>
            </a:pPr>
            <a:r>
              <a:rPr lang="en-US" sz="1290" dirty="0">
                <a:solidFill>
                  <a:srgbClr val="15374B"/>
                </a:solidFill>
                <a:latin typeface="Arial" pitchFamily="34" charset="0"/>
                <a:ea typeface="Arial" pitchFamily="34" charset="-122"/>
                <a:cs typeface="Arial" pitchFamily="34" charset="-120"/>
              </a:rPr>
              <a:t>adapté à la glace.</a:t>
            </a:r>
            <a:endParaRPr lang="en-US" sz="1290" dirty="0"/>
          </a:p>
        </p:txBody>
      </p:sp>
      <p:sp>
        <p:nvSpPr>
          <p:cNvPr id="35" name="Shape 23"/>
          <p:cNvSpPr/>
          <p:nvPr/>
        </p:nvSpPr>
        <p:spPr>
          <a:xfrm>
            <a:off x="9043416" y="1975104"/>
            <a:ext cx="2660904" cy="2286000"/>
          </a:xfrm>
          <a:prstGeom prst="roundRect">
            <a:avLst>
              <a:gd name="adj" fmla="val 4800"/>
            </a:avLst>
          </a:prstGeom>
          <a:solidFill>
            <a:srgbClr val="FBEAEF"/>
          </a:solidFill>
          <a:ln w="12700">
            <a:solidFill>
              <a:srgbClr val="FBEAEF">
                <a:alpha val="0"/>
              </a:srgbClr>
            </a:solidFill>
            <a:prstDash val="solid"/>
          </a:ln>
        </p:spPr>
        <p:txBody>
          <a:bodyPr/>
          <a:lstStyle/>
          <a:p>
            <a:endParaRPr lang="fr-CA"/>
          </a:p>
        </p:txBody>
      </p:sp>
      <p:sp>
        <p:nvSpPr>
          <p:cNvPr id="36" name="Shape 24"/>
          <p:cNvSpPr/>
          <p:nvPr/>
        </p:nvSpPr>
        <p:spPr>
          <a:xfrm>
            <a:off x="9820656" y="2231136"/>
            <a:ext cx="1069848" cy="1069848"/>
          </a:xfrm>
          <a:prstGeom prst="ellipse">
            <a:avLst/>
          </a:prstGeom>
          <a:solidFill>
            <a:srgbClr val="FFFFFF"/>
          </a:solidFill>
          <a:ln w="12700">
            <a:solidFill>
              <a:srgbClr val="FFFFFF">
                <a:alpha val="0"/>
              </a:srgbClr>
            </a:solidFill>
            <a:prstDash val="solid"/>
          </a:ln>
        </p:spPr>
        <p:txBody>
          <a:bodyPr/>
          <a:lstStyle/>
          <a:p>
            <a:endParaRPr lang="fr-CA"/>
          </a:p>
        </p:txBody>
      </p:sp>
      <p:pic>
        <p:nvPicPr>
          <p:cNvPr id="37" name="Image 10" descr="/mnt/data/v2_work/assets/faHeart_D55472.png"/>
          <p:cNvPicPr>
            <a:picLocks noChangeAspect="1"/>
          </p:cNvPicPr>
          <p:nvPr/>
        </p:nvPicPr>
        <p:blipFill>
          <a:blip r:embed="rId10"/>
          <a:stretch>
            <a:fillRect/>
          </a:stretch>
        </p:blipFill>
        <p:spPr>
          <a:xfrm>
            <a:off x="10076688" y="2487168"/>
            <a:ext cx="557784" cy="557784"/>
          </a:xfrm>
          <a:prstGeom prst="rect">
            <a:avLst/>
          </a:prstGeom>
        </p:spPr>
      </p:pic>
      <p:pic>
        <p:nvPicPr>
          <p:cNvPr id="38" name="Image 11" descr="/mnt/data/v2_work/assets/faStar_D55472.png"/>
          <p:cNvPicPr>
            <a:picLocks noChangeAspect="1"/>
          </p:cNvPicPr>
          <p:nvPr/>
        </p:nvPicPr>
        <p:blipFill>
          <a:blip r:embed="rId11"/>
          <a:stretch>
            <a:fillRect/>
          </a:stretch>
        </p:blipFill>
        <p:spPr>
          <a:xfrm>
            <a:off x="9400032" y="2350008"/>
            <a:ext cx="118872" cy="118872"/>
          </a:xfrm>
          <a:prstGeom prst="rect">
            <a:avLst/>
          </a:prstGeom>
        </p:spPr>
      </p:pic>
      <p:pic>
        <p:nvPicPr>
          <p:cNvPr id="39" name="Image 12" descr="/mnt/data/v2_work/assets/faStar_D55472.png"/>
          <p:cNvPicPr>
            <a:picLocks noChangeAspect="1"/>
          </p:cNvPicPr>
          <p:nvPr/>
        </p:nvPicPr>
        <p:blipFill>
          <a:blip r:embed="rId11"/>
          <a:stretch>
            <a:fillRect/>
          </a:stretch>
        </p:blipFill>
        <p:spPr>
          <a:xfrm>
            <a:off x="11128248" y="3044952"/>
            <a:ext cx="91440" cy="91440"/>
          </a:xfrm>
          <a:prstGeom prst="rect">
            <a:avLst/>
          </a:prstGeom>
        </p:spPr>
      </p:pic>
      <p:sp>
        <p:nvSpPr>
          <p:cNvPr id="40" name="Text 25"/>
          <p:cNvSpPr/>
          <p:nvPr/>
        </p:nvSpPr>
        <p:spPr>
          <a:xfrm>
            <a:off x="9153144" y="3511296"/>
            <a:ext cx="2441448" cy="265176"/>
          </a:xfrm>
          <a:prstGeom prst="rect">
            <a:avLst/>
          </a:prstGeom>
          <a:noFill/>
          <a:ln/>
        </p:spPr>
        <p:txBody>
          <a:bodyPr wrap="square" lIns="0" tIns="0" rIns="0" bIns="0" rtlCol="0" anchor="ctr"/>
          <a:lstStyle/>
          <a:p>
            <a:pPr marL="0" indent="0" algn="ctr">
              <a:buNone/>
            </a:pPr>
            <a:r>
              <a:rPr lang="en-US" sz="1790" b="1" dirty="0">
                <a:solidFill>
                  <a:srgbClr val="15374B"/>
                </a:solidFill>
                <a:latin typeface="Arial" pitchFamily="34" charset="0"/>
                <a:ea typeface="Arial" pitchFamily="34" charset="-122"/>
                <a:cs typeface="Arial" pitchFamily="34" charset="-120"/>
              </a:rPr>
              <a:t>Saint-Valentin</a:t>
            </a:r>
            <a:endParaRPr lang="en-US" sz="1790" dirty="0"/>
          </a:p>
        </p:txBody>
      </p:sp>
      <p:sp>
        <p:nvSpPr>
          <p:cNvPr id="41" name="Text 26"/>
          <p:cNvSpPr/>
          <p:nvPr/>
        </p:nvSpPr>
        <p:spPr>
          <a:xfrm>
            <a:off x="9171432" y="3840480"/>
            <a:ext cx="2404872" cy="365760"/>
          </a:xfrm>
          <a:prstGeom prst="rect">
            <a:avLst/>
          </a:prstGeom>
          <a:noFill/>
          <a:ln/>
        </p:spPr>
        <p:txBody>
          <a:bodyPr wrap="square" lIns="0" tIns="0" rIns="0" bIns="0" rtlCol="0" anchor="t"/>
          <a:lstStyle/>
          <a:p>
            <a:pPr marL="0" indent="0" algn="ctr">
              <a:buNone/>
            </a:pPr>
            <a:r>
              <a:rPr lang="en-US" sz="1290" dirty="0">
                <a:solidFill>
                  <a:srgbClr val="15374B"/>
                </a:solidFill>
                <a:latin typeface="Arial" pitchFamily="34" charset="0"/>
                <a:ea typeface="Arial" pitchFamily="34" charset="-122"/>
                <a:cs typeface="Arial" pitchFamily="34" charset="-120"/>
              </a:rPr>
              <a:t>Une activité avec</a:t>
            </a:r>
            <a:endParaRPr lang="en-US" sz="1290" dirty="0"/>
          </a:p>
          <a:p>
            <a:pPr marL="0" indent="0" algn="ctr">
              <a:buNone/>
            </a:pPr>
            <a:r>
              <a:rPr lang="en-US" sz="1290" dirty="0">
                <a:solidFill>
                  <a:srgbClr val="15374B"/>
                </a:solidFill>
                <a:latin typeface="Arial" pitchFamily="34" charset="0"/>
                <a:ea typeface="Arial" pitchFamily="34" charset="-122"/>
                <a:cs typeface="Arial" pitchFamily="34" charset="-120"/>
              </a:rPr>
              <a:t>les parents.</a:t>
            </a:r>
            <a:endParaRPr lang="en-US" sz="1290" dirty="0"/>
          </a:p>
        </p:txBody>
      </p:sp>
      <p:pic>
        <p:nvPicPr>
          <p:cNvPr id="42" name="Image 13" descr="/mnt/data/v2_work/assets/faCamera_176E78.png"/>
          <p:cNvPicPr>
            <a:picLocks noChangeAspect="1"/>
          </p:cNvPicPr>
          <p:nvPr/>
        </p:nvPicPr>
        <p:blipFill>
          <a:blip r:embed="rId12"/>
          <a:stretch>
            <a:fillRect/>
          </a:stretch>
        </p:blipFill>
        <p:spPr>
          <a:xfrm>
            <a:off x="758952" y="4562856"/>
            <a:ext cx="292608" cy="292608"/>
          </a:xfrm>
          <a:prstGeom prst="rect">
            <a:avLst/>
          </a:prstGeom>
        </p:spPr>
      </p:pic>
      <p:sp>
        <p:nvSpPr>
          <p:cNvPr id="43" name="Text 27"/>
          <p:cNvSpPr/>
          <p:nvPr/>
        </p:nvSpPr>
        <p:spPr>
          <a:xfrm>
            <a:off x="1207008" y="4535424"/>
            <a:ext cx="4663440" cy="292608"/>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Photos de groupe</a:t>
            </a:r>
            <a:endParaRPr lang="en-US" sz="2000" dirty="0"/>
          </a:p>
        </p:txBody>
      </p:sp>
      <p:sp>
        <p:nvSpPr>
          <p:cNvPr id="44" name="Shape 28"/>
          <p:cNvSpPr/>
          <p:nvPr/>
        </p:nvSpPr>
        <p:spPr>
          <a:xfrm>
            <a:off x="594360" y="5010912"/>
            <a:ext cx="6583680" cy="832104"/>
          </a:xfrm>
          <a:prstGeom prst="roundRect">
            <a:avLst>
              <a:gd name="adj" fmla="val 13187"/>
            </a:avLst>
          </a:prstGeom>
          <a:solidFill>
            <a:srgbClr val="FFFFFF"/>
          </a:solidFill>
          <a:ln w="12700">
            <a:solidFill>
              <a:srgbClr val="FFFFFF">
                <a:alpha val="0"/>
              </a:srgbClr>
            </a:solidFill>
            <a:prstDash val="solid"/>
          </a:ln>
        </p:spPr>
        <p:txBody>
          <a:bodyPr/>
          <a:lstStyle/>
          <a:p>
            <a:endParaRPr lang="fr-CA"/>
          </a:p>
        </p:txBody>
      </p:sp>
      <p:sp>
        <p:nvSpPr>
          <p:cNvPr id="45" name="Text 29"/>
          <p:cNvSpPr/>
          <p:nvPr/>
        </p:nvSpPr>
        <p:spPr>
          <a:xfrm>
            <a:off x="795528" y="5175504"/>
            <a:ext cx="6181344" cy="182880"/>
          </a:xfrm>
          <a:prstGeom prst="rect">
            <a:avLst/>
          </a:prstGeom>
          <a:noFill/>
          <a:ln/>
        </p:spPr>
        <p:txBody>
          <a:bodyPr wrap="square" lIns="0" tIns="0" rIns="0" bIns="0" rtlCol="0" anchor="ctr"/>
          <a:lstStyle/>
          <a:p>
            <a:pPr marL="0" indent="0">
              <a:buNone/>
            </a:pPr>
            <a:r>
              <a:rPr lang="en-US" sz="1120" b="1" dirty="0">
                <a:solidFill>
                  <a:srgbClr val="176E78"/>
                </a:solidFill>
                <a:latin typeface="Arial" pitchFamily="34" charset="0"/>
                <a:ea typeface="Arial" pitchFamily="34" charset="-122"/>
                <a:cs typeface="Arial" pitchFamily="34" charset="-120"/>
              </a:rPr>
              <a:t>MI-NOVEMBRE</a:t>
            </a:r>
            <a:endParaRPr lang="en-US" sz="1120" dirty="0"/>
          </a:p>
        </p:txBody>
      </p:sp>
      <p:sp>
        <p:nvSpPr>
          <p:cNvPr id="46" name="Text 30"/>
          <p:cNvSpPr/>
          <p:nvPr/>
        </p:nvSpPr>
        <p:spPr>
          <a:xfrm>
            <a:off x="795528" y="5477256"/>
            <a:ext cx="6126480" cy="201168"/>
          </a:xfrm>
          <a:prstGeom prst="rect">
            <a:avLst/>
          </a:prstGeom>
          <a:noFill/>
          <a:ln/>
        </p:spPr>
        <p:txBody>
          <a:bodyPr wrap="square" lIns="0" tIns="0" rIns="0" bIns="0" rtlCol="0" anchor="ctr"/>
          <a:lstStyle/>
          <a:p>
            <a:pPr marL="0" indent="0">
              <a:buNone/>
            </a:pPr>
            <a:r>
              <a:rPr lang="en-US" sz="1450" dirty="0">
                <a:solidFill>
                  <a:srgbClr val="15374B"/>
                </a:solidFill>
                <a:latin typeface="Arial" pitchFamily="34" charset="0"/>
                <a:ea typeface="Arial" pitchFamily="34" charset="-122"/>
                <a:cs typeface="Arial" pitchFamily="34" charset="-120"/>
              </a:rPr>
              <a:t>MSL samedi, Yvon-Chartrand, Mike-Bossy et Lucerne</a:t>
            </a:r>
            <a:endParaRPr lang="en-US" sz="1450" dirty="0"/>
          </a:p>
        </p:txBody>
      </p:sp>
      <p:sp>
        <p:nvSpPr>
          <p:cNvPr id="47" name="Shape 31"/>
          <p:cNvSpPr/>
          <p:nvPr/>
        </p:nvSpPr>
        <p:spPr>
          <a:xfrm>
            <a:off x="7360920" y="5010912"/>
            <a:ext cx="4224528" cy="832104"/>
          </a:xfrm>
          <a:prstGeom prst="roundRect">
            <a:avLst>
              <a:gd name="adj" fmla="val 13187"/>
            </a:avLst>
          </a:prstGeom>
          <a:solidFill>
            <a:srgbClr val="FFFFFF"/>
          </a:solidFill>
          <a:ln w="12700">
            <a:solidFill>
              <a:srgbClr val="FFFFFF">
                <a:alpha val="0"/>
              </a:srgbClr>
            </a:solidFill>
            <a:prstDash val="solid"/>
          </a:ln>
        </p:spPr>
        <p:txBody>
          <a:bodyPr/>
          <a:lstStyle/>
          <a:p>
            <a:endParaRPr lang="fr-CA"/>
          </a:p>
        </p:txBody>
      </p:sp>
      <p:sp>
        <p:nvSpPr>
          <p:cNvPr id="48" name="Text 32"/>
          <p:cNvSpPr/>
          <p:nvPr/>
        </p:nvSpPr>
        <p:spPr>
          <a:xfrm>
            <a:off x="7562088" y="5175504"/>
            <a:ext cx="3813048" cy="182880"/>
          </a:xfrm>
          <a:prstGeom prst="rect">
            <a:avLst/>
          </a:prstGeom>
          <a:noFill/>
          <a:ln/>
        </p:spPr>
        <p:txBody>
          <a:bodyPr wrap="square" lIns="0" tIns="0" rIns="0" bIns="0" rtlCol="0" anchor="ctr"/>
          <a:lstStyle/>
          <a:p>
            <a:pPr marL="0" indent="0">
              <a:buNone/>
            </a:pPr>
            <a:r>
              <a:rPr lang="en-US" sz="1120" b="1" dirty="0">
                <a:solidFill>
                  <a:srgbClr val="176E78"/>
                </a:solidFill>
                <a:latin typeface="Arial" pitchFamily="34" charset="0"/>
                <a:ea typeface="Arial" pitchFamily="34" charset="-122"/>
                <a:cs typeface="Arial" pitchFamily="34" charset="-120"/>
              </a:rPr>
              <a:t>DÉBUT DÉCEMBRE</a:t>
            </a:r>
            <a:endParaRPr lang="en-US" sz="1120" dirty="0"/>
          </a:p>
        </p:txBody>
      </p:sp>
      <p:sp>
        <p:nvSpPr>
          <p:cNvPr id="49" name="Text 33"/>
          <p:cNvSpPr/>
          <p:nvPr/>
        </p:nvSpPr>
        <p:spPr>
          <a:xfrm>
            <a:off x="7562088" y="5477256"/>
            <a:ext cx="3813048" cy="201168"/>
          </a:xfrm>
          <a:prstGeom prst="rect">
            <a:avLst/>
          </a:prstGeom>
          <a:noFill/>
          <a:ln/>
        </p:spPr>
        <p:txBody>
          <a:bodyPr wrap="square" lIns="0" tIns="0" rIns="0" bIns="0" rtlCol="0" anchor="ctr"/>
          <a:lstStyle/>
          <a:p>
            <a:pPr marL="0" indent="0">
              <a:buNone/>
            </a:pPr>
            <a:r>
              <a:rPr lang="en-US" sz="1450" dirty="0">
                <a:solidFill>
                  <a:srgbClr val="15374B"/>
                </a:solidFill>
                <a:latin typeface="Arial" pitchFamily="34" charset="0"/>
                <a:ea typeface="Arial" pitchFamily="34" charset="-122"/>
                <a:cs typeface="Arial" pitchFamily="34" charset="-120"/>
              </a:rPr>
              <a:t>MSL vendredi et Saint-François</a:t>
            </a:r>
            <a:endParaRPr lang="en-US" sz="1450" dirty="0"/>
          </a:p>
        </p:txBody>
      </p:sp>
      <p:sp>
        <p:nvSpPr>
          <p:cNvPr id="50" name="Text 34"/>
          <p:cNvSpPr/>
          <p:nvPr/>
        </p:nvSpPr>
        <p:spPr>
          <a:xfrm>
            <a:off x="777240" y="6025896"/>
            <a:ext cx="10808208" cy="210312"/>
          </a:xfrm>
          <a:prstGeom prst="rect">
            <a:avLst/>
          </a:prstGeom>
          <a:noFill/>
          <a:ln/>
        </p:spPr>
        <p:txBody>
          <a:bodyPr wrap="square" lIns="0" tIns="0" rIns="0" bIns="0" rtlCol="0" anchor="ctr"/>
          <a:lstStyle/>
          <a:p>
            <a:pPr marL="0" indent="0" algn="ctr">
              <a:buNone/>
            </a:pPr>
            <a:r>
              <a:rPr lang="en-US" sz="1230" dirty="0">
                <a:solidFill>
                  <a:srgbClr val="657D88"/>
                </a:solidFill>
                <a:latin typeface="Arial" pitchFamily="34" charset="0"/>
                <a:ea typeface="Arial" pitchFamily="34" charset="-122"/>
                <a:cs typeface="Arial" pitchFamily="34" charset="-120"/>
              </a:rPr>
              <a:t>Pas de vêtements longs, de masques ni d’objets dans les mains. Dates précises confirmées par le club.</a:t>
            </a:r>
            <a:endParaRPr lang="en-US" sz="12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LES ÉVÉNEMENTS</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Festival amical et revue sur glace</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Participer, prendre confiance et vivre l’expérience du club.</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16</a:t>
            </a:r>
            <a:endParaRPr lang="en-US" sz="1100" dirty="0"/>
          </a:p>
        </p:txBody>
      </p:sp>
      <p:sp>
        <p:nvSpPr>
          <p:cNvPr id="14" name="Shape 11"/>
          <p:cNvSpPr/>
          <p:nvPr/>
        </p:nvSpPr>
        <p:spPr>
          <a:xfrm>
            <a:off x="317755" y="1723644"/>
            <a:ext cx="3767328" cy="4105656"/>
          </a:xfrm>
          <a:prstGeom prst="roundRect">
            <a:avLst>
              <a:gd name="adj" fmla="val 2913"/>
            </a:avLst>
          </a:prstGeom>
          <a:solidFill>
            <a:srgbClr val="FCF2DE"/>
          </a:solidFill>
          <a:ln w="12700">
            <a:solidFill>
              <a:srgbClr val="FCF2DE">
                <a:alpha val="0"/>
              </a:srgbClr>
            </a:solidFill>
            <a:prstDash val="solid"/>
          </a:ln>
        </p:spPr>
        <p:txBody>
          <a:bodyPr/>
          <a:lstStyle/>
          <a:p>
            <a:endParaRPr lang="fr-CA" dirty="0"/>
          </a:p>
        </p:txBody>
      </p:sp>
      <p:pic>
        <p:nvPicPr>
          <p:cNvPr id="15" name="Image 1" descr="/mnt/data/v2_work/assets/faMedal_C06B17.png"/>
          <p:cNvPicPr>
            <a:picLocks noChangeAspect="1"/>
          </p:cNvPicPr>
          <p:nvPr/>
        </p:nvPicPr>
        <p:blipFill>
          <a:blip r:embed="rId4"/>
          <a:stretch>
            <a:fillRect/>
          </a:stretch>
        </p:blipFill>
        <p:spPr>
          <a:xfrm>
            <a:off x="905256" y="2267712"/>
            <a:ext cx="512064" cy="512064"/>
          </a:xfrm>
          <a:prstGeom prst="rect">
            <a:avLst/>
          </a:prstGeom>
        </p:spPr>
      </p:pic>
      <p:sp>
        <p:nvSpPr>
          <p:cNvPr id="16" name="Text 12"/>
          <p:cNvSpPr/>
          <p:nvPr/>
        </p:nvSpPr>
        <p:spPr>
          <a:xfrm>
            <a:off x="886968" y="3090672"/>
            <a:ext cx="3145536" cy="356616"/>
          </a:xfrm>
          <a:prstGeom prst="rect">
            <a:avLst/>
          </a:prstGeom>
          <a:noFill/>
          <a:ln/>
        </p:spPr>
        <p:txBody>
          <a:bodyPr wrap="square" lIns="0" tIns="0" rIns="0" bIns="0" rtlCol="0" anchor="ctr"/>
          <a:lstStyle/>
          <a:p>
            <a:pPr marL="0" indent="0">
              <a:buNone/>
            </a:pPr>
            <a:r>
              <a:rPr lang="en-US" sz="2500" b="1" dirty="0">
                <a:solidFill>
                  <a:srgbClr val="15374B"/>
                </a:solidFill>
                <a:latin typeface="Arial" pitchFamily="34" charset="0"/>
                <a:ea typeface="Arial" pitchFamily="34" charset="-122"/>
                <a:cs typeface="Arial" pitchFamily="34" charset="-120"/>
              </a:rPr>
              <a:t>Festival amical</a:t>
            </a:r>
            <a:endParaRPr lang="en-US" sz="2500" dirty="0"/>
          </a:p>
        </p:txBody>
      </p:sp>
      <p:sp>
        <p:nvSpPr>
          <p:cNvPr id="17" name="Text 13"/>
          <p:cNvSpPr/>
          <p:nvPr/>
        </p:nvSpPr>
        <p:spPr>
          <a:xfrm>
            <a:off x="905256" y="3675888"/>
            <a:ext cx="3136392" cy="438912"/>
          </a:xfrm>
          <a:prstGeom prst="rect">
            <a:avLst/>
          </a:prstGeom>
          <a:noFill/>
          <a:ln/>
        </p:spPr>
        <p:txBody>
          <a:bodyPr wrap="square" lIns="0" tIns="0" rIns="0" bIns="0" rtlCol="0" anchor="ctr"/>
          <a:lstStyle/>
          <a:p>
            <a:pPr marL="0" indent="0">
              <a:buNone/>
            </a:pPr>
            <a:r>
              <a:rPr lang="en-US" sz="2700" b="1" dirty="0">
                <a:solidFill>
                  <a:srgbClr val="C06B17"/>
                </a:solidFill>
                <a:latin typeface="Arial" pitchFamily="34" charset="0"/>
                <a:ea typeface="Arial" pitchFamily="34" charset="-122"/>
                <a:cs typeface="Arial" pitchFamily="34" charset="-120"/>
              </a:rPr>
              <a:t>27–28 février</a:t>
            </a:r>
            <a:endParaRPr lang="en-US" sz="2700" dirty="0"/>
          </a:p>
        </p:txBody>
      </p:sp>
      <p:sp>
        <p:nvSpPr>
          <p:cNvPr id="18" name="Text 14"/>
          <p:cNvSpPr/>
          <p:nvPr/>
        </p:nvSpPr>
        <p:spPr>
          <a:xfrm>
            <a:off x="905256" y="4398264"/>
            <a:ext cx="3136392" cy="329184"/>
          </a:xfrm>
          <a:prstGeom prst="rect">
            <a:avLst/>
          </a:prstGeom>
          <a:noFill/>
          <a:ln/>
        </p:spPr>
        <p:txBody>
          <a:bodyPr wrap="square" lIns="0" tIns="0" rIns="0" bIns="0" rtlCol="0" anchor="ctr"/>
          <a:lstStyle/>
          <a:p>
            <a:pPr marL="0" indent="0">
              <a:buNone/>
            </a:pPr>
            <a:r>
              <a:rPr lang="en-US" sz="2100" b="1" dirty="0">
                <a:solidFill>
                  <a:srgbClr val="15374B"/>
                </a:solidFill>
                <a:latin typeface="Arial" pitchFamily="34" charset="0"/>
                <a:ea typeface="Arial" pitchFamily="34" charset="-122"/>
                <a:cs typeface="Arial" pitchFamily="34" charset="-120"/>
              </a:rPr>
              <a:t>Étapes 2 à 5</a:t>
            </a:r>
            <a:endParaRPr lang="en-US" sz="2100" dirty="0"/>
          </a:p>
        </p:txBody>
      </p:sp>
      <p:sp>
        <p:nvSpPr>
          <p:cNvPr id="19" name="Text 15"/>
          <p:cNvSpPr/>
          <p:nvPr/>
        </p:nvSpPr>
        <p:spPr>
          <a:xfrm>
            <a:off x="905256" y="4983480"/>
            <a:ext cx="3127248" cy="640080"/>
          </a:xfrm>
          <a:prstGeom prst="rect">
            <a:avLst/>
          </a:prstGeom>
          <a:noFill/>
          <a:ln/>
        </p:spPr>
        <p:txBody>
          <a:bodyPr wrap="square" lIns="0" tIns="0" rIns="0" bIns="0" rtlCol="0" anchor="t"/>
          <a:lstStyle/>
          <a:p>
            <a:pPr marL="0" indent="0">
              <a:buNone/>
            </a:pPr>
            <a:r>
              <a:rPr lang="en-US" sz="1780" dirty="0">
                <a:solidFill>
                  <a:srgbClr val="15374B"/>
                </a:solidFill>
                <a:latin typeface="Arial" pitchFamily="34" charset="0"/>
                <a:ea typeface="Arial" pitchFamily="34" charset="-122"/>
                <a:cs typeface="Arial" pitchFamily="34" charset="-120"/>
              </a:rPr>
              <a:t>Volet synchro : selon</a:t>
            </a:r>
            <a:endParaRPr lang="en-US" sz="1780" dirty="0"/>
          </a:p>
          <a:p>
            <a:pPr marL="0" indent="0">
              <a:buNone/>
            </a:pPr>
            <a:r>
              <a:rPr lang="en-US" sz="1780" dirty="0">
                <a:solidFill>
                  <a:srgbClr val="15374B"/>
                </a:solidFill>
                <a:latin typeface="Arial" pitchFamily="34" charset="0"/>
                <a:ea typeface="Arial" pitchFamily="34" charset="-122"/>
                <a:cs typeface="Arial" pitchFamily="34" charset="-120"/>
              </a:rPr>
              <a:t>l’entraîneur-chef.</a:t>
            </a:r>
            <a:endParaRPr lang="en-US" sz="1780" dirty="0"/>
          </a:p>
        </p:txBody>
      </p:sp>
      <p:pic>
        <p:nvPicPr>
          <p:cNvPr id="21" name="Image 2" descr="/mnt/data/v2_work/assets/faStar_C41230.png"/>
          <p:cNvPicPr>
            <a:picLocks noChangeAspect="1"/>
          </p:cNvPicPr>
          <p:nvPr/>
        </p:nvPicPr>
        <p:blipFill>
          <a:blip r:embed="rId5"/>
          <a:stretch>
            <a:fillRect/>
          </a:stretch>
        </p:blipFill>
        <p:spPr>
          <a:xfrm>
            <a:off x="4892040" y="2276856"/>
            <a:ext cx="402336" cy="402336"/>
          </a:xfrm>
          <a:prstGeom prst="rect">
            <a:avLst/>
          </a:prstGeom>
        </p:spPr>
      </p:pic>
      <p:sp>
        <p:nvSpPr>
          <p:cNvPr id="22" name="Text 17"/>
          <p:cNvSpPr/>
          <p:nvPr/>
        </p:nvSpPr>
        <p:spPr>
          <a:xfrm>
            <a:off x="5504688" y="2267712"/>
            <a:ext cx="5751576" cy="384048"/>
          </a:xfrm>
          <a:prstGeom prst="rect">
            <a:avLst/>
          </a:prstGeom>
          <a:noFill/>
          <a:ln/>
        </p:spPr>
        <p:txBody>
          <a:bodyPr wrap="square" lIns="0" tIns="0" rIns="0" bIns="0" rtlCol="0" anchor="ctr"/>
          <a:lstStyle/>
          <a:p>
            <a:pPr marL="0" indent="0">
              <a:buNone/>
            </a:pPr>
            <a:r>
              <a:rPr lang="en-US" sz="2300" b="1" dirty="0">
                <a:solidFill>
                  <a:srgbClr val="15374B"/>
                </a:solidFill>
                <a:latin typeface="Arial" pitchFamily="34" charset="0"/>
                <a:ea typeface="Arial" pitchFamily="34" charset="-122"/>
                <a:cs typeface="Arial" pitchFamily="34" charset="-120"/>
              </a:rPr>
              <a:t>Revue sur glace · Place Bell</a:t>
            </a:r>
            <a:endParaRPr lang="en-US" sz="2300" dirty="0"/>
          </a:p>
        </p:txBody>
      </p:sp>
      <p:sp>
        <p:nvSpPr>
          <p:cNvPr id="23" name="Shape 18"/>
          <p:cNvSpPr/>
          <p:nvPr/>
        </p:nvSpPr>
        <p:spPr>
          <a:xfrm>
            <a:off x="4946904" y="3209544"/>
            <a:ext cx="137160" cy="137160"/>
          </a:xfrm>
          <a:prstGeom prst="ellipse">
            <a:avLst/>
          </a:prstGeom>
          <a:solidFill>
            <a:srgbClr val="176E78"/>
          </a:solidFill>
          <a:ln w="12700">
            <a:solidFill>
              <a:srgbClr val="176E78">
                <a:alpha val="0"/>
              </a:srgbClr>
            </a:solidFill>
            <a:prstDash val="solid"/>
          </a:ln>
        </p:spPr>
        <p:txBody>
          <a:bodyPr/>
          <a:lstStyle/>
          <a:p>
            <a:endParaRPr lang="fr-CA"/>
          </a:p>
        </p:txBody>
      </p:sp>
      <p:sp>
        <p:nvSpPr>
          <p:cNvPr id="24" name="Shape 19"/>
          <p:cNvSpPr/>
          <p:nvPr/>
        </p:nvSpPr>
        <p:spPr>
          <a:xfrm>
            <a:off x="5015484" y="3374136"/>
            <a:ext cx="0" cy="512064"/>
          </a:xfrm>
          <a:prstGeom prst="line">
            <a:avLst/>
          </a:prstGeom>
          <a:noFill/>
          <a:ln w="25400">
            <a:solidFill>
              <a:srgbClr val="D6E4EB"/>
            </a:solidFill>
            <a:prstDash val="solid"/>
            <a:headEnd type="none"/>
            <a:tailEnd type="none"/>
          </a:ln>
        </p:spPr>
        <p:txBody>
          <a:bodyPr/>
          <a:lstStyle/>
          <a:p>
            <a:endParaRPr lang="fr-CA"/>
          </a:p>
        </p:txBody>
      </p:sp>
      <p:sp>
        <p:nvSpPr>
          <p:cNvPr id="25" name="Text 20"/>
          <p:cNvSpPr/>
          <p:nvPr/>
        </p:nvSpPr>
        <p:spPr>
          <a:xfrm>
            <a:off x="5367528" y="3172968"/>
            <a:ext cx="2560320" cy="182880"/>
          </a:xfrm>
          <a:prstGeom prst="rect">
            <a:avLst/>
          </a:prstGeom>
          <a:noFill/>
          <a:ln/>
        </p:spPr>
        <p:txBody>
          <a:bodyPr wrap="square" lIns="0" tIns="0" rIns="0" bIns="0" rtlCol="0" anchor="ctr"/>
          <a:lstStyle/>
          <a:p>
            <a:pPr marL="0" indent="0">
              <a:buNone/>
            </a:pPr>
            <a:r>
              <a:rPr lang="en-US" sz="1110" b="1" dirty="0">
                <a:solidFill>
                  <a:srgbClr val="176E78"/>
                </a:solidFill>
                <a:latin typeface="Arial" pitchFamily="34" charset="0"/>
                <a:ea typeface="Arial" pitchFamily="34" charset="-122"/>
                <a:cs typeface="Arial" pitchFamily="34" charset="-120"/>
              </a:rPr>
              <a:t>DÉCEMBRE / JANVIER</a:t>
            </a:r>
            <a:endParaRPr lang="en-US" sz="1110" dirty="0"/>
          </a:p>
        </p:txBody>
      </p:sp>
      <p:sp>
        <p:nvSpPr>
          <p:cNvPr id="26" name="Text 21"/>
          <p:cNvSpPr/>
          <p:nvPr/>
        </p:nvSpPr>
        <p:spPr>
          <a:xfrm>
            <a:off x="8046720" y="3163824"/>
            <a:ext cx="3017520" cy="329184"/>
          </a:xfrm>
          <a:prstGeom prst="rect">
            <a:avLst/>
          </a:prstGeom>
          <a:noFill/>
          <a:ln/>
        </p:spPr>
        <p:txBody>
          <a:bodyPr wrap="square" lIns="0" tIns="0" rIns="0" bIns="0" rtlCol="0" anchor="ctr"/>
          <a:lstStyle/>
          <a:p>
            <a:pPr marL="0" indent="0">
              <a:buNone/>
            </a:pPr>
            <a:r>
              <a:rPr lang="en-US" sz="1950" b="1" dirty="0">
                <a:solidFill>
                  <a:srgbClr val="15374B"/>
                </a:solidFill>
                <a:latin typeface="Arial" pitchFamily="34" charset="0"/>
                <a:ea typeface="Arial" pitchFamily="34" charset="-122"/>
                <a:cs typeface="Arial" pitchFamily="34" charset="-120"/>
              </a:rPr>
              <a:t>Inscriptions</a:t>
            </a:r>
            <a:endParaRPr lang="en-US" sz="1950" dirty="0"/>
          </a:p>
        </p:txBody>
      </p:sp>
      <p:sp>
        <p:nvSpPr>
          <p:cNvPr id="27" name="Shape 22"/>
          <p:cNvSpPr/>
          <p:nvPr/>
        </p:nvSpPr>
        <p:spPr>
          <a:xfrm>
            <a:off x="4946904" y="3877056"/>
            <a:ext cx="137160" cy="137160"/>
          </a:xfrm>
          <a:prstGeom prst="ellipse">
            <a:avLst/>
          </a:prstGeom>
          <a:solidFill>
            <a:srgbClr val="176E78"/>
          </a:solidFill>
          <a:ln w="12700">
            <a:solidFill>
              <a:srgbClr val="176E78">
                <a:alpha val="0"/>
              </a:srgbClr>
            </a:solidFill>
            <a:prstDash val="solid"/>
          </a:ln>
        </p:spPr>
        <p:txBody>
          <a:bodyPr/>
          <a:lstStyle/>
          <a:p>
            <a:endParaRPr lang="fr-CA"/>
          </a:p>
        </p:txBody>
      </p:sp>
      <p:sp>
        <p:nvSpPr>
          <p:cNvPr id="28" name="Shape 23"/>
          <p:cNvSpPr/>
          <p:nvPr/>
        </p:nvSpPr>
        <p:spPr>
          <a:xfrm>
            <a:off x="5015484" y="4041648"/>
            <a:ext cx="0" cy="512064"/>
          </a:xfrm>
          <a:prstGeom prst="line">
            <a:avLst/>
          </a:prstGeom>
          <a:noFill/>
          <a:ln w="25400">
            <a:solidFill>
              <a:srgbClr val="D6E4EB"/>
            </a:solidFill>
            <a:prstDash val="solid"/>
            <a:headEnd type="none"/>
            <a:tailEnd type="none"/>
          </a:ln>
        </p:spPr>
        <p:txBody>
          <a:bodyPr/>
          <a:lstStyle/>
          <a:p>
            <a:endParaRPr lang="fr-CA"/>
          </a:p>
        </p:txBody>
      </p:sp>
      <p:sp>
        <p:nvSpPr>
          <p:cNvPr id="29" name="Text 24"/>
          <p:cNvSpPr/>
          <p:nvPr/>
        </p:nvSpPr>
        <p:spPr>
          <a:xfrm>
            <a:off x="5367528" y="3840480"/>
            <a:ext cx="2560320" cy="182880"/>
          </a:xfrm>
          <a:prstGeom prst="rect">
            <a:avLst/>
          </a:prstGeom>
          <a:noFill/>
          <a:ln/>
        </p:spPr>
        <p:txBody>
          <a:bodyPr wrap="square" lIns="0" tIns="0" rIns="0" bIns="0" rtlCol="0" anchor="ctr"/>
          <a:lstStyle/>
          <a:p>
            <a:pPr marL="0" indent="0">
              <a:buNone/>
            </a:pPr>
            <a:r>
              <a:rPr lang="en-US" sz="1110" b="1" dirty="0">
                <a:solidFill>
                  <a:srgbClr val="176E78"/>
                </a:solidFill>
                <a:latin typeface="Arial" pitchFamily="34" charset="0"/>
                <a:ea typeface="Arial" pitchFamily="34" charset="-122"/>
                <a:cs typeface="Arial" pitchFamily="34" charset="-120"/>
              </a:rPr>
              <a:t>MARS</a:t>
            </a:r>
            <a:endParaRPr lang="en-US" sz="1110" dirty="0"/>
          </a:p>
        </p:txBody>
      </p:sp>
      <p:sp>
        <p:nvSpPr>
          <p:cNvPr id="30" name="Text 25"/>
          <p:cNvSpPr/>
          <p:nvPr/>
        </p:nvSpPr>
        <p:spPr>
          <a:xfrm>
            <a:off x="8046720" y="3831336"/>
            <a:ext cx="3017520" cy="329184"/>
          </a:xfrm>
          <a:prstGeom prst="rect">
            <a:avLst/>
          </a:prstGeom>
          <a:noFill/>
          <a:ln/>
        </p:spPr>
        <p:txBody>
          <a:bodyPr wrap="square" lIns="0" tIns="0" rIns="0" bIns="0" rtlCol="0" anchor="ctr"/>
          <a:lstStyle/>
          <a:p>
            <a:pPr marL="0" indent="0">
              <a:buNone/>
            </a:pPr>
            <a:r>
              <a:rPr lang="en-US" sz="1950" b="1" dirty="0">
                <a:solidFill>
                  <a:srgbClr val="15374B"/>
                </a:solidFill>
                <a:latin typeface="Arial" pitchFamily="34" charset="0"/>
                <a:ea typeface="Arial" pitchFamily="34" charset="-122"/>
                <a:cs typeface="Arial" pitchFamily="34" charset="-120"/>
              </a:rPr>
              <a:t>Début des pratiques</a:t>
            </a:r>
            <a:endParaRPr lang="en-US" sz="1950" dirty="0"/>
          </a:p>
        </p:txBody>
      </p:sp>
      <p:sp>
        <p:nvSpPr>
          <p:cNvPr id="31" name="Shape 26"/>
          <p:cNvSpPr/>
          <p:nvPr/>
        </p:nvSpPr>
        <p:spPr>
          <a:xfrm>
            <a:off x="4946904" y="4544568"/>
            <a:ext cx="137160" cy="137160"/>
          </a:xfrm>
          <a:prstGeom prst="ellipse">
            <a:avLst/>
          </a:prstGeom>
          <a:solidFill>
            <a:srgbClr val="C41230"/>
          </a:solidFill>
          <a:ln w="12700">
            <a:solidFill>
              <a:srgbClr val="C41230">
                <a:alpha val="0"/>
              </a:srgbClr>
            </a:solidFill>
            <a:prstDash val="solid"/>
          </a:ln>
        </p:spPr>
        <p:txBody>
          <a:bodyPr/>
          <a:lstStyle/>
          <a:p>
            <a:endParaRPr lang="fr-CA"/>
          </a:p>
        </p:txBody>
      </p:sp>
      <p:sp>
        <p:nvSpPr>
          <p:cNvPr id="32" name="Text 27"/>
          <p:cNvSpPr/>
          <p:nvPr/>
        </p:nvSpPr>
        <p:spPr>
          <a:xfrm>
            <a:off x="5367528" y="4507992"/>
            <a:ext cx="2560320" cy="182880"/>
          </a:xfrm>
          <a:prstGeom prst="rect">
            <a:avLst/>
          </a:prstGeom>
          <a:noFill/>
          <a:ln/>
        </p:spPr>
        <p:txBody>
          <a:bodyPr wrap="square" lIns="0" tIns="0" rIns="0" bIns="0" rtlCol="0" anchor="ctr"/>
          <a:lstStyle/>
          <a:p>
            <a:pPr marL="0" indent="0">
              <a:buNone/>
            </a:pPr>
            <a:r>
              <a:rPr lang="en-US" sz="1110" b="1" dirty="0">
                <a:solidFill>
                  <a:srgbClr val="C41230"/>
                </a:solidFill>
                <a:latin typeface="Arial" pitchFamily="34" charset="0"/>
                <a:ea typeface="Arial" pitchFamily="34" charset="-122"/>
                <a:cs typeface="Arial" pitchFamily="34" charset="-120"/>
              </a:rPr>
              <a:t>17–18 AVRIL</a:t>
            </a:r>
            <a:endParaRPr lang="en-US" sz="1110" dirty="0"/>
          </a:p>
        </p:txBody>
      </p:sp>
      <p:sp>
        <p:nvSpPr>
          <p:cNvPr id="33" name="Text 28"/>
          <p:cNvSpPr/>
          <p:nvPr/>
        </p:nvSpPr>
        <p:spPr>
          <a:xfrm>
            <a:off x="8046720" y="4498848"/>
            <a:ext cx="3017520" cy="329184"/>
          </a:xfrm>
          <a:prstGeom prst="rect">
            <a:avLst/>
          </a:prstGeom>
          <a:noFill/>
          <a:ln/>
        </p:spPr>
        <p:txBody>
          <a:bodyPr wrap="square" lIns="0" tIns="0" rIns="0" bIns="0" rtlCol="0" anchor="ctr"/>
          <a:lstStyle/>
          <a:p>
            <a:pPr marL="0" indent="0">
              <a:buNone/>
            </a:pPr>
            <a:r>
              <a:rPr lang="en-US" sz="1950" b="1" dirty="0">
                <a:solidFill>
                  <a:srgbClr val="15374B"/>
                </a:solidFill>
                <a:latin typeface="Arial" pitchFamily="34" charset="0"/>
                <a:ea typeface="Arial" pitchFamily="34" charset="-122"/>
                <a:cs typeface="Arial" pitchFamily="34" charset="-120"/>
              </a:rPr>
              <a:t>Spectacles prévus</a:t>
            </a:r>
            <a:endParaRPr lang="en-US" sz="1950" dirty="0"/>
          </a:p>
        </p:txBody>
      </p:sp>
      <p:pic>
        <p:nvPicPr>
          <p:cNvPr id="35" name="Image 3" descr="/mnt/data/v2_work/assets/faHeart_C41230.png"/>
          <p:cNvPicPr>
            <a:picLocks noChangeAspect="1"/>
          </p:cNvPicPr>
          <p:nvPr/>
        </p:nvPicPr>
        <p:blipFill>
          <a:blip r:embed="rId6"/>
          <a:stretch>
            <a:fillRect/>
          </a:stretch>
        </p:blipFill>
        <p:spPr>
          <a:xfrm>
            <a:off x="5056632" y="5436108"/>
            <a:ext cx="256032" cy="256032"/>
          </a:xfrm>
          <a:prstGeom prst="rect">
            <a:avLst/>
          </a:prstGeom>
        </p:spPr>
      </p:pic>
      <p:sp>
        <p:nvSpPr>
          <p:cNvPr id="36" name="Text 30"/>
          <p:cNvSpPr/>
          <p:nvPr/>
        </p:nvSpPr>
        <p:spPr>
          <a:xfrm>
            <a:off x="5458968" y="5449824"/>
            <a:ext cx="5632704" cy="228600"/>
          </a:xfrm>
          <a:prstGeom prst="rect">
            <a:avLst/>
          </a:prstGeom>
          <a:noFill/>
          <a:ln/>
        </p:spPr>
        <p:txBody>
          <a:bodyPr wrap="square" lIns="0" tIns="0" rIns="0" bIns="0" rtlCol="0" anchor="ctr"/>
          <a:lstStyle/>
          <a:p>
            <a:pPr marL="0" indent="0">
              <a:buNone/>
            </a:pPr>
            <a:r>
              <a:rPr lang="en-US" sz="1550" b="1" dirty="0">
                <a:solidFill>
                  <a:srgbClr val="C41230"/>
                </a:solidFill>
                <a:latin typeface="Arial" pitchFamily="34" charset="0"/>
                <a:ea typeface="Arial" pitchFamily="34" charset="-122"/>
                <a:cs typeface="Arial" pitchFamily="34" charset="-120"/>
              </a:rPr>
              <a:t>Bénévoles : votre aide fait la différence.</a:t>
            </a:r>
            <a:endParaRPr lang="en-US" sz="1550" dirty="0"/>
          </a:p>
        </p:txBody>
      </p:sp>
      <p:sp>
        <p:nvSpPr>
          <p:cNvPr id="38" name="Rectangle 37"/>
          <p:cNvSpPr/>
          <p:nvPr/>
        </p:nvSpPr>
        <p:spPr>
          <a:xfrm>
            <a:off x="4069080" y="1783080"/>
            <a:ext cx="6080760" cy="3977639"/>
          </a:xfrm>
          <a:prstGeom prst="rect">
            <a:avLst/>
          </a:prstGeom>
          <a:solidFill>
            <a:srgbClr val="F2F8FB"/>
          </a:solidFill>
          <a:ln w="12700">
            <a:solidFill>
              <a:srgbClr val="F2F8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4160520" y="1810512"/>
            <a:ext cx="5897880" cy="3749039"/>
          </a:xfrm>
          <a:prstGeom prst="roundRect">
            <a:avLst/>
          </a:prstGeom>
          <a:solidFill>
            <a:srgbClr val="FFFF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4434840" y="1993392"/>
            <a:ext cx="3383280" cy="219456"/>
          </a:xfrm>
          <a:prstGeom prst="rect">
            <a:avLst/>
          </a:prstGeom>
          <a:noFill/>
          <a:ln>
            <a:noFill/>
          </a:ln>
        </p:spPr>
        <p:txBody>
          <a:bodyPr wrap="square" lIns="36576" tIns="36576" rIns="36576" bIns="36576" anchor="t">
            <a:spAutoFit/>
          </a:bodyPr>
          <a:lstStyle/>
          <a:p>
            <a:pPr algn="l"/>
            <a:r>
              <a:rPr sz="1800" b="1">
                <a:solidFill>
                  <a:srgbClr val="0F2B3D"/>
                </a:solidFill>
                <a:latin typeface="Aptos"/>
              </a:rPr>
              <a:t>Revue sur glace · Place Bell</a:t>
            </a:r>
          </a:p>
        </p:txBody>
      </p:sp>
      <p:sp>
        <p:nvSpPr>
          <p:cNvPr id="42" name="TextBox 41"/>
          <p:cNvSpPr txBox="1"/>
          <p:nvPr/>
        </p:nvSpPr>
        <p:spPr>
          <a:xfrm>
            <a:off x="4434840" y="2267712"/>
            <a:ext cx="4389120" cy="164592"/>
          </a:xfrm>
          <a:prstGeom prst="rect">
            <a:avLst/>
          </a:prstGeom>
          <a:noFill/>
          <a:ln>
            <a:noFill/>
          </a:ln>
        </p:spPr>
        <p:txBody>
          <a:bodyPr wrap="square" lIns="36576" tIns="36576" rIns="36576" bIns="36576" anchor="t">
            <a:spAutoFit/>
          </a:bodyPr>
          <a:lstStyle/>
          <a:p>
            <a:pPr algn="l"/>
            <a:r>
              <a:rPr sz="1060" b="0">
                <a:solidFill>
                  <a:srgbClr val="5F7582"/>
                </a:solidFill>
                <a:latin typeface="Aptos"/>
              </a:rPr>
              <a:t>Quelques images de l’ambiance et de l’expérience vécue sur la glace.</a:t>
            </a:r>
          </a:p>
        </p:txBody>
      </p:sp>
      <p:pic>
        <p:nvPicPr>
          <p:cNvPr id="43" name="Picture 42" descr="c9dada8e-427e-59de-a6d8-f9f162261119.png"/>
          <p:cNvPicPr>
            <a:picLocks noChangeAspect="1"/>
          </p:cNvPicPr>
          <p:nvPr/>
        </p:nvPicPr>
        <p:blipFill>
          <a:blip r:embed="rId7"/>
          <a:stretch>
            <a:fillRect/>
          </a:stretch>
        </p:blipFill>
        <p:spPr>
          <a:xfrm>
            <a:off x="4434840" y="2542032"/>
            <a:ext cx="2487168" cy="1810512"/>
          </a:xfrm>
          <a:prstGeom prst="rect">
            <a:avLst/>
          </a:prstGeom>
        </p:spPr>
      </p:pic>
      <p:pic>
        <p:nvPicPr>
          <p:cNvPr id="44" name="Picture 43" descr="a65717d9-6481-5d98-8ec1-745b021118cf.png"/>
          <p:cNvPicPr>
            <a:picLocks noChangeAspect="1"/>
          </p:cNvPicPr>
          <p:nvPr/>
        </p:nvPicPr>
        <p:blipFill>
          <a:blip r:embed="rId8"/>
          <a:stretch>
            <a:fillRect/>
          </a:stretch>
        </p:blipFill>
        <p:spPr>
          <a:xfrm>
            <a:off x="7178040" y="2542032"/>
            <a:ext cx="2487168" cy="1810512"/>
          </a:xfrm>
          <a:prstGeom prst="rect">
            <a:avLst/>
          </a:prstGeom>
        </p:spPr>
      </p:pic>
      <p:sp>
        <p:nvSpPr>
          <p:cNvPr id="45" name="TextBox 44"/>
          <p:cNvSpPr txBox="1"/>
          <p:nvPr/>
        </p:nvSpPr>
        <p:spPr>
          <a:xfrm>
            <a:off x="4498848" y="4379976"/>
            <a:ext cx="2377440" cy="146304"/>
          </a:xfrm>
          <a:prstGeom prst="rect">
            <a:avLst/>
          </a:prstGeom>
          <a:noFill/>
          <a:ln>
            <a:noFill/>
          </a:ln>
        </p:spPr>
        <p:txBody>
          <a:bodyPr wrap="square" lIns="36576" tIns="36576" rIns="36576" bIns="36576" anchor="t">
            <a:spAutoFit/>
          </a:bodyPr>
          <a:lstStyle/>
          <a:p>
            <a:pPr algn="ctr"/>
            <a:r>
              <a:rPr sz="919" b="0">
                <a:solidFill>
                  <a:srgbClr val="5F7582"/>
                </a:solidFill>
                <a:latin typeface="Aptos"/>
              </a:rPr>
              <a:t>Numéros de groupe et costumes sur glace</a:t>
            </a:r>
          </a:p>
        </p:txBody>
      </p:sp>
      <p:sp>
        <p:nvSpPr>
          <p:cNvPr id="46" name="TextBox 45"/>
          <p:cNvSpPr txBox="1"/>
          <p:nvPr/>
        </p:nvSpPr>
        <p:spPr>
          <a:xfrm>
            <a:off x="7242048" y="4379976"/>
            <a:ext cx="2377440" cy="146304"/>
          </a:xfrm>
          <a:prstGeom prst="rect">
            <a:avLst/>
          </a:prstGeom>
          <a:noFill/>
          <a:ln>
            <a:noFill/>
          </a:ln>
        </p:spPr>
        <p:txBody>
          <a:bodyPr wrap="square" lIns="36576" tIns="36576" rIns="36576" bIns="36576" anchor="t">
            <a:spAutoFit/>
          </a:bodyPr>
          <a:lstStyle/>
          <a:p>
            <a:pPr algn="ctr"/>
            <a:r>
              <a:rPr sz="919" b="0">
                <a:solidFill>
                  <a:srgbClr val="5F7582"/>
                </a:solidFill>
                <a:latin typeface="Aptos"/>
              </a:rPr>
              <a:t>Moments lumineux et plaisir des enfants</a:t>
            </a:r>
          </a:p>
        </p:txBody>
      </p:sp>
      <p:sp>
        <p:nvSpPr>
          <p:cNvPr id="47" name="Rounded Rectangle 46"/>
          <p:cNvSpPr/>
          <p:nvPr/>
        </p:nvSpPr>
        <p:spPr>
          <a:xfrm>
            <a:off x="4434840" y="4690872"/>
            <a:ext cx="1737360" cy="658368"/>
          </a:xfrm>
          <a:prstGeom prst="roundRect">
            <a:avLst/>
          </a:prstGeom>
          <a:solidFill>
            <a:srgbClr val="FAFD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4507992" y="4754880"/>
            <a:ext cx="1591056" cy="146304"/>
          </a:xfrm>
          <a:prstGeom prst="rect">
            <a:avLst/>
          </a:prstGeom>
          <a:noFill/>
          <a:ln>
            <a:noFill/>
          </a:ln>
        </p:spPr>
        <p:txBody>
          <a:bodyPr wrap="square" lIns="36576" tIns="36576" rIns="36576" bIns="36576" anchor="t">
            <a:spAutoFit/>
          </a:bodyPr>
          <a:lstStyle/>
          <a:p>
            <a:pPr algn="ctr"/>
            <a:r>
              <a:rPr sz="1060" b="1">
                <a:solidFill>
                  <a:srgbClr val="C41230"/>
                </a:solidFill>
                <a:latin typeface="Aptos"/>
              </a:rPr>
              <a:t>Décembre / janvier</a:t>
            </a:r>
          </a:p>
        </p:txBody>
      </p:sp>
      <p:sp>
        <p:nvSpPr>
          <p:cNvPr id="49" name="TextBox 48"/>
          <p:cNvSpPr txBox="1"/>
          <p:nvPr/>
        </p:nvSpPr>
        <p:spPr>
          <a:xfrm>
            <a:off x="4507992" y="4956048"/>
            <a:ext cx="1591056" cy="128016"/>
          </a:xfrm>
          <a:prstGeom prst="rect">
            <a:avLst/>
          </a:prstGeom>
          <a:noFill/>
          <a:ln>
            <a:noFill/>
          </a:ln>
        </p:spPr>
        <p:txBody>
          <a:bodyPr wrap="square" lIns="36576" tIns="36576" rIns="36576" bIns="36576" anchor="t">
            <a:spAutoFit/>
          </a:bodyPr>
          <a:lstStyle/>
          <a:p>
            <a:pPr algn="ctr"/>
            <a:r>
              <a:rPr sz="930" b="0">
                <a:solidFill>
                  <a:srgbClr val="17384F"/>
                </a:solidFill>
                <a:latin typeface="Aptos"/>
              </a:rPr>
              <a:t>Inscriptions</a:t>
            </a:r>
          </a:p>
        </p:txBody>
      </p:sp>
      <p:sp>
        <p:nvSpPr>
          <p:cNvPr id="50" name="Rounded Rectangle 49"/>
          <p:cNvSpPr/>
          <p:nvPr/>
        </p:nvSpPr>
        <p:spPr>
          <a:xfrm>
            <a:off x="6355080" y="4690872"/>
            <a:ext cx="1737360" cy="658368"/>
          </a:xfrm>
          <a:prstGeom prst="roundRect">
            <a:avLst/>
          </a:prstGeom>
          <a:solidFill>
            <a:srgbClr val="FAFD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6428232" y="4754880"/>
            <a:ext cx="1591056" cy="146304"/>
          </a:xfrm>
          <a:prstGeom prst="rect">
            <a:avLst/>
          </a:prstGeom>
          <a:noFill/>
          <a:ln>
            <a:noFill/>
          </a:ln>
        </p:spPr>
        <p:txBody>
          <a:bodyPr wrap="square" lIns="36576" tIns="36576" rIns="36576" bIns="36576" anchor="t">
            <a:spAutoFit/>
          </a:bodyPr>
          <a:lstStyle/>
          <a:p>
            <a:pPr algn="ctr"/>
            <a:r>
              <a:rPr sz="1060" b="1">
                <a:solidFill>
                  <a:srgbClr val="16364E"/>
                </a:solidFill>
                <a:latin typeface="Aptos"/>
              </a:rPr>
              <a:t>Mars</a:t>
            </a:r>
          </a:p>
        </p:txBody>
      </p:sp>
      <p:sp>
        <p:nvSpPr>
          <p:cNvPr id="52" name="TextBox 51"/>
          <p:cNvSpPr txBox="1"/>
          <p:nvPr/>
        </p:nvSpPr>
        <p:spPr>
          <a:xfrm>
            <a:off x="6428232" y="4956048"/>
            <a:ext cx="1591056" cy="128016"/>
          </a:xfrm>
          <a:prstGeom prst="rect">
            <a:avLst/>
          </a:prstGeom>
          <a:noFill/>
          <a:ln>
            <a:noFill/>
          </a:ln>
        </p:spPr>
        <p:txBody>
          <a:bodyPr wrap="square" lIns="36576" tIns="36576" rIns="36576" bIns="36576" anchor="t">
            <a:spAutoFit/>
          </a:bodyPr>
          <a:lstStyle/>
          <a:p>
            <a:pPr algn="ctr"/>
            <a:r>
              <a:rPr sz="930" b="0">
                <a:solidFill>
                  <a:srgbClr val="17384F"/>
                </a:solidFill>
                <a:latin typeface="Aptos"/>
              </a:rPr>
              <a:t>Début des pratiques</a:t>
            </a:r>
          </a:p>
        </p:txBody>
      </p:sp>
      <p:sp>
        <p:nvSpPr>
          <p:cNvPr id="53" name="Rounded Rectangle 52"/>
          <p:cNvSpPr/>
          <p:nvPr/>
        </p:nvSpPr>
        <p:spPr>
          <a:xfrm>
            <a:off x="8275320" y="4690872"/>
            <a:ext cx="1737360" cy="658368"/>
          </a:xfrm>
          <a:prstGeom prst="roundRect">
            <a:avLst/>
          </a:prstGeom>
          <a:solidFill>
            <a:srgbClr val="FAFD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8348472" y="4754880"/>
            <a:ext cx="1591056" cy="146304"/>
          </a:xfrm>
          <a:prstGeom prst="rect">
            <a:avLst/>
          </a:prstGeom>
          <a:noFill/>
          <a:ln>
            <a:noFill/>
          </a:ln>
        </p:spPr>
        <p:txBody>
          <a:bodyPr wrap="square" lIns="36576" tIns="36576" rIns="36576" bIns="36576" anchor="t">
            <a:spAutoFit/>
          </a:bodyPr>
          <a:lstStyle/>
          <a:p>
            <a:pPr algn="ctr"/>
            <a:r>
              <a:rPr sz="1060" b="1">
                <a:solidFill>
                  <a:srgbClr val="C41230"/>
                </a:solidFill>
                <a:latin typeface="Aptos"/>
              </a:rPr>
              <a:t>17–18 avril</a:t>
            </a:r>
          </a:p>
        </p:txBody>
      </p:sp>
      <p:sp>
        <p:nvSpPr>
          <p:cNvPr id="55" name="TextBox 54"/>
          <p:cNvSpPr txBox="1"/>
          <p:nvPr/>
        </p:nvSpPr>
        <p:spPr>
          <a:xfrm>
            <a:off x="8348472" y="4956048"/>
            <a:ext cx="1591056" cy="128016"/>
          </a:xfrm>
          <a:prstGeom prst="rect">
            <a:avLst/>
          </a:prstGeom>
          <a:noFill/>
          <a:ln>
            <a:noFill/>
          </a:ln>
        </p:spPr>
        <p:txBody>
          <a:bodyPr wrap="square" lIns="36576" tIns="36576" rIns="36576" bIns="36576" anchor="t">
            <a:spAutoFit/>
          </a:bodyPr>
          <a:lstStyle/>
          <a:p>
            <a:pPr algn="ctr"/>
            <a:r>
              <a:rPr sz="930" b="0">
                <a:solidFill>
                  <a:srgbClr val="17384F"/>
                </a:solidFill>
                <a:latin typeface="Aptos"/>
              </a:rPr>
              <a:t>Spectacles prévus</a:t>
            </a:r>
          </a:p>
        </p:txBody>
      </p:sp>
      <p:sp>
        <p:nvSpPr>
          <p:cNvPr id="56" name="Rounded Rectangle 55"/>
          <p:cNvSpPr/>
          <p:nvPr/>
        </p:nvSpPr>
        <p:spPr>
          <a:xfrm>
            <a:off x="4434840" y="5413248"/>
            <a:ext cx="5166360" cy="274320"/>
          </a:xfrm>
          <a:prstGeom prst="roundRect">
            <a:avLst/>
          </a:prstGeom>
          <a:solidFill>
            <a:srgbClr val="FFFFFF"/>
          </a:solidFill>
          <a:ln w="12700">
            <a:solidFill>
              <a:srgbClr val="D8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4526280" y="5477256"/>
            <a:ext cx="4937760" cy="118872"/>
          </a:xfrm>
          <a:prstGeom prst="rect">
            <a:avLst/>
          </a:prstGeom>
          <a:noFill/>
          <a:ln>
            <a:noFill/>
          </a:ln>
        </p:spPr>
        <p:txBody>
          <a:bodyPr wrap="square" lIns="36576" tIns="36576" rIns="36576" bIns="36576" anchor="t">
            <a:spAutoFit/>
          </a:bodyPr>
          <a:lstStyle/>
          <a:p>
            <a:pPr algn="ctr"/>
            <a:r>
              <a:rPr sz="969" b="0">
                <a:solidFill>
                  <a:srgbClr val="5F7582"/>
                </a:solidFill>
                <a:latin typeface="Aptos"/>
              </a:rPr>
              <a:t>Bénévoles : votre aide fait toute la différence pendant la revue.</a:t>
            </a:r>
          </a:p>
        </p:txBody>
      </p:sp>
      <p:sp>
        <p:nvSpPr>
          <p:cNvPr id="59" name="Rectangle 58"/>
          <p:cNvSpPr/>
          <p:nvPr/>
        </p:nvSpPr>
        <p:spPr>
          <a:xfrm>
            <a:off x="10058400" y="1828800"/>
            <a:ext cx="1645920" cy="3840480"/>
          </a:xfrm>
          <a:prstGeom prst="rect">
            <a:avLst/>
          </a:prstGeom>
          <a:solidFill>
            <a:srgbClr val="F2F8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RESTER INFORMÉ</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Les bons canaux, avant chaque déplacement</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Consultez les courriels du club et les avis destinés à votre groupe.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17</a:t>
            </a:r>
            <a:endParaRPr lang="en-US" sz="1100" dirty="0"/>
          </a:p>
        </p:txBody>
      </p:sp>
      <p:sp>
        <p:nvSpPr>
          <p:cNvPr id="14" name="Shape 11"/>
          <p:cNvSpPr/>
          <p:nvPr/>
        </p:nvSpPr>
        <p:spPr>
          <a:xfrm>
            <a:off x="594360" y="1993392"/>
            <a:ext cx="4700016" cy="2002536"/>
          </a:xfrm>
          <a:prstGeom prst="roundRect">
            <a:avLst>
              <a:gd name="adj" fmla="val 5479"/>
            </a:avLst>
          </a:prstGeom>
          <a:solidFill>
            <a:srgbClr val="FBEAEF"/>
          </a:solidFill>
          <a:ln w="12700">
            <a:solidFill>
              <a:srgbClr val="FBEAEF">
                <a:alpha val="0"/>
              </a:srgbClr>
            </a:solidFill>
            <a:prstDash val="solid"/>
          </a:ln>
        </p:spPr>
        <p:txBody>
          <a:bodyPr/>
          <a:lstStyle/>
          <a:p>
            <a:endParaRPr lang="fr-CA"/>
          </a:p>
        </p:txBody>
      </p:sp>
      <p:pic>
        <p:nvPicPr>
          <p:cNvPr id="15" name="Image 1" descr="/mnt/data/v2_work/assets/faBullhorn_C41230.png"/>
          <p:cNvPicPr>
            <a:picLocks noChangeAspect="1"/>
          </p:cNvPicPr>
          <p:nvPr/>
        </p:nvPicPr>
        <p:blipFill>
          <a:blip r:embed="rId4"/>
          <a:stretch>
            <a:fillRect/>
          </a:stretch>
        </p:blipFill>
        <p:spPr>
          <a:xfrm>
            <a:off x="859536" y="2240280"/>
            <a:ext cx="393192" cy="393192"/>
          </a:xfrm>
          <a:prstGeom prst="rect">
            <a:avLst/>
          </a:prstGeom>
        </p:spPr>
      </p:pic>
      <p:sp>
        <p:nvSpPr>
          <p:cNvPr id="16" name="Text 12"/>
          <p:cNvSpPr/>
          <p:nvPr/>
        </p:nvSpPr>
        <p:spPr>
          <a:xfrm>
            <a:off x="1444752" y="2249424"/>
            <a:ext cx="3529584" cy="210312"/>
          </a:xfrm>
          <a:prstGeom prst="rect">
            <a:avLst/>
          </a:prstGeom>
          <a:noFill/>
          <a:ln/>
        </p:spPr>
        <p:txBody>
          <a:bodyPr wrap="square" lIns="0" tIns="0" rIns="0" bIns="0" rtlCol="0" anchor="ctr"/>
          <a:lstStyle/>
          <a:p>
            <a:pPr marL="0" indent="0">
              <a:buNone/>
            </a:pPr>
            <a:r>
              <a:rPr lang="en-US" sz="1240" b="1" dirty="0">
                <a:solidFill>
                  <a:srgbClr val="C41230"/>
                </a:solidFill>
                <a:latin typeface="Arial" pitchFamily="34" charset="0"/>
                <a:ea typeface="Arial" pitchFamily="34" charset="-122"/>
                <a:cs typeface="Arial" pitchFamily="34" charset="-120"/>
              </a:rPr>
              <a:t>COURS ANNULÉS</a:t>
            </a:r>
            <a:endParaRPr lang="en-US" sz="1240" dirty="0"/>
          </a:p>
        </p:txBody>
      </p:sp>
      <p:sp>
        <p:nvSpPr>
          <p:cNvPr id="17" name="Text 13"/>
          <p:cNvSpPr/>
          <p:nvPr/>
        </p:nvSpPr>
        <p:spPr>
          <a:xfrm>
            <a:off x="859536" y="2779776"/>
            <a:ext cx="4151376" cy="393192"/>
          </a:xfrm>
          <a:prstGeom prst="rect">
            <a:avLst/>
          </a:prstGeom>
          <a:noFill/>
          <a:ln/>
        </p:spPr>
        <p:txBody>
          <a:bodyPr wrap="square" lIns="0" tIns="0" rIns="0" bIns="0" rtlCol="0" anchor="ctr"/>
          <a:lstStyle/>
          <a:p>
            <a:pPr marL="0" indent="0">
              <a:buNone/>
            </a:pPr>
            <a:r>
              <a:rPr lang="en-US" sz="2400" b="1" dirty="0">
                <a:solidFill>
                  <a:srgbClr val="15374B"/>
                </a:solidFill>
                <a:latin typeface="Arial" pitchFamily="34" charset="0"/>
                <a:ea typeface="Arial" pitchFamily="34" charset="-122"/>
                <a:cs typeface="Arial" pitchFamily="34" charset="-120"/>
              </a:rPr>
              <a:t>16 · 17 · 18 octobre</a:t>
            </a:r>
            <a:endParaRPr lang="en-US" sz="2400" dirty="0"/>
          </a:p>
        </p:txBody>
      </p:sp>
      <p:sp>
        <p:nvSpPr>
          <p:cNvPr id="18" name="Text 14"/>
          <p:cNvSpPr/>
          <p:nvPr/>
        </p:nvSpPr>
        <p:spPr>
          <a:xfrm>
            <a:off x="859536" y="3410712"/>
            <a:ext cx="4105656" cy="265176"/>
          </a:xfrm>
          <a:prstGeom prst="rect">
            <a:avLst/>
          </a:prstGeom>
          <a:noFill/>
          <a:ln/>
        </p:spPr>
        <p:txBody>
          <a:bodyPr wrap="square" lIns="0" tIns="0" rIns="0" bIns="0" rtlCol="0" anchor="ctr"/>
          <a:lstStyle/>
          <a:p>
            <a:pPr marL="0" indent="0">
              <a:buNone/>
            </a:pPr>
            <a:r>
              <a:rPr lang="en-US" sz="1640" dirty="0">
                <a:solidFill>
                  <a:srgbClr val="15374B"/>
                </a:solidFill>
                <a:latin typeface="Arial" pitchFamily="34" charset="0"/>
                <a:ea typeface="Arial" pitchFamily="34" charset="-122"/>
                <a:cs typeface="Arial" pitchFamily="34" charset="-120"/>
              </a:rPr>
              <a:t>Invitation Laval — saison 2026</a:t>
            </a:r>
            <a:endParaRPr lang="en-US" sz="1640" dirty="0"/>
          </a:p>
        </p:txBody>
      </p:sp>
      <p:sp>
        <p:nvSpPr>
          <p:cNvPr id="19" name="Shape 15"/>
          <p:cNvSpPr/>
          <p:nvPr/>
        </p:nvSpPr>
        <p:spPr>
          <a:xfrm>
            <a:off x="594360" y="4261104"/>
            <a:ext cx="4700016" cy="1709928"/>
          </a:xfrm>
          <a:prstGeom prst="roundRect">
            <a:avLst>
              <a:gd name="adj" fmla="val 6417"/>
            </a:avLst>
          </a:prstGeom>
          <a:solidFill>
            <a:srgbClr val="FFFFFF"/>
          </a:solidFill>
          <a:ln w="12700">
            <a:solidFill>
              <a:srgbClr val="FFFFFF">
                <a:alpha val="0"/>
              </a:srgbClr>
            </a:solidFill>
            <a:prstDash val="solid"/>
          </a:ln>
        </p:spPr>
        <p:txBody>
          <a:bodyPr/>
          <a:lstStyle/>
          <a:p>
            <a:endParaRPr lang="fr-CA"/>
          </a:p>
        </p:txBody>
      </p:sp>
      <p:sp>
        <p:nvSpPr>
          <p:cNvPr id="20" name="Text 16"/>
          <p:cNvSpPr/>
          <p:nvPr/>
        </p:nvSpPr>
        <p:spPr>
          <a:xfrm>
            <a:off x="795528" y="4425696"/>
            <a:ext cx="4297680" cy="393192"/>
          </a:xfrm>
          <a:prstGeom prst="rect">
            <a:avLst/>
          </a:prstGeom>
          <a:noFill/>
          <a:ln/>
        </p:spPr>
        <p:txBody>
          <a:bodyPr wrap="square" lIns="0" tIns="0" rIns="0" bIns="0" rtlCol="0" anchor="ctr"/>
          <a:lstStyle/>
          <a:p>
            <a:pPr marL="0" indent="0">
              <a:buNone/>
            </a:pPr>
            <a:r>
              <a:rPr lang="en-US" sz="2100" b="1" dirty="0">
                <a:solidFill>
                  <a:srgbClr val="15374B"/>
                </a:solidFill>
                <a:latin typeface="Arial" pitchFamily="34" charset="0"/>
                <a:ea typeface="Arial" pitchFamily="34" charset="-122"/>
                <a:cs typeface="Arial" pitchFamily="34" charset="-120"/>
              </a:rPr>
              <a:t>Le bon réflexe</a:t>
            </a:r>
            <a:endParaRPr lang="en-US" sz="2100" dirty="0"/>
          </a:p>
        </p:txBody>
      </p:sp>
      <p:sp>
        <p:nvSpPr>
          <p:cNvPr id="21" name="Text 17"/>
          <p:cNvSpPr/>
          <p:nvPr/>
        </p:nvSpPr>
        <p:spPr>
          <a:xfrm>
            <a:off x="795528" y="4965192"/>
            <a:ext cx="4297680" cy="850392"/>
          </a:xfrm>
          <a:prstGeom prst="rect">
            <a:avLst/>
          </a:prstGeom>
          <a:noFill/>
          <a:ln/>
        </p:spPr>
        <p:txBody>
          <a:bodyPr wrap="square" lIns="0" tIns="0" rIns="0" bIns="0" rtlCol="0" anchor="t"/>
          <a:lstStyle/>
          <a:p>
            <a:pPr marL="0" indent="0">
              <a:buNone/>
            </a:pPr>
            <a:r>
              <a:rPr lang="en-US" sz="1740" dirty="0">
                <a:solidFill>
                  <a:srgbClr val="15374B"/>
                </a:solidFill>
                <a:latin typeface="Arial" pitchFamily="34" charset="0"/>
                <a:ea typeface="Arial" pitchFamily="34" charset="-122"/>
                <a:cs typeface="Arial" pitchFamily="34" charset="-120"/>
              </a:rPr>
              <a:t>Vérifier les messages Splex, y compris les courriels indésirables. Les avis transmis par le club pour votre groupe font référence.</a:t>
            </a:r>
            <a:endParaRPr lang="en-US" sz="1740" dirty="0"/>
          </a:p>
        </p:txBody>
      </p:sp>
      <p:sp>
        <p:nvSpPr>
          <p:cNvPr id="22" name="Shape 18">
            <a:hlinkClick r:id="rId5"/>
          </p:cNvPr>
          <p:cNvSpPr/>
          <p:nvPr/>
        </p:nvSpPr>
        <p:spPr>
          <a:xfrm>
            <a:off x="5559552" y="1993392"/>
            <a:ext cx="6016752" cy="914400"/>
          </a:xfrm>
          <a:prstGeom prst="roundRect">
            <a:avLst>
              <a:gd name="adj" fmla="val 12000"/>
            </a:avLst>
          </a:prstGeom>
          <a:solidFill>
            <a:srgbClr val="FFFFFF"/>
          </a:solidFill>
          <a:ln w="12700">
            <a:solidFill>
              <a:srgbClr val="FFFFFF">
                <a:alpha val="0"/>
              </a:srgbClr>
            </a:solidFill>
            <a:prstDash val="solid"/>
          </a:ln>
        </p:spPr>
        <p:txBody>
          <a:bodyPr/>
          <a:lstStyle/>
          <a:p>
            <a:endParaRPr lang="fr-CA"/>
          </a:p>
        </p:txBody>
      </p:sp>
      <p:sp>
        <p:nvSpPr>
          <p:cNvPr id="23" name="Shape 19"/>
          <p:cNvSpPr/>
          <p:nvPr/>
        </p:nvSpPr>
        <p:spPr>
          <a:xfrm>
            <a:off x="5733288" y="2185416"/>
            <a:ext cx="512064" cy="512064"/>
          </a:xfrm>
          <a:prstGeom prst="ellipse">
            <a:avLst/>
          </a:prstGeom>
          <a:solidFill>
            <a:srgbClr val="F3F8FB"/>
          </a:solidFill>
          <a:ln w="12700">
            <a:solidFill>
              <a:srgbClr val="F3F8FB">
                <a:alpha val="0"/>
              </a:srgbClr>
            </a:solidFill>
            <a:prstDash val="solid"/>
          </a:ln>
        </p:spPr>
        <p:txBody>
          <a:bodyPr/>
          <a:lstStyle/>
          <a:p>
            <a:endParaRPr lang="fr-CA"/>
          </a:p>
        </p:txBody>
      </p:sp>
      <p:pic>
        <p:nvPicPr>
          <p:cNvPr id="24" name="Image 2" descr="/mnt/data/v2_work/assets/faEnvelope_176E78.png">
            <a:hlinkClick r:id="rId5"/>
          </p:cNvPr>
          <p:cNvPicPr>
            <a:picLocks noChangeAspect="1"/>
          </p:cNvPicPr>
          <p:nvPr/>
        </p:nvPicPr>
        <p:blipFill>
          <a:blip r:embed="rId6"/>
          <a:stretch>
            <a:fillRect/>
          </a:stretch>
        </p:blipFill>
        <p:spPr>
          <a:xfrm>
            <a:off x="5870448" y="2322576"/>
            <a:ext cx="237744" cy="237744"/>
          </a:xfrm>
          <a:prstGeom prst="rect">
            <a:avLst/>
          </a:prstGeom>
        </p:spPr>
      </p:pic>
      <p:sp>
        <p:nvSpPr>
          <p:cNvPr id="25" name="Text 20">
            <a:hlinkClick r:id="rId5"/>
          </p:cNvPr>
          <p:cNvSpPr/>
          <p:nvPr/>
        </p:nvSpPr>
        <p:spPr>
          <a:xfrm>
            <a:off x="6428232" y="2148840"/>
            <a:ext cx="3621024" cy="246888"/>
          </a:xfrm>
          <a:prstGeom prst="rect">
            <a:avLst/>
          </a:prstGeom>
          <a:noFill/>
          <a:ln/>
        </p:spPr>
        <p:txBody>
          <a:bodyPr wrap="square" lIns="0" tIns="0" rIns="0" bIns="0" rtlCol="0" anchor="ctr"/>
          <a:lstStyle/>
          <a:p>
            <a:pPr marL="0" indent="0">
              <a:buNone/>
            </a:pPr>
            <a:r>
              <a:rPr lang="en-US" sz="1900" b="1" u="sng" dirty="0">
                <a:solidFill>
                  <a:srgbClr val="15374B"/>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Splex</a:t>
            </a:r>
            <a:endParaRPr lang="en-US" sz="1900" dirty="0"/>
          </a:p>
        </p:txBody>
      </p:sp>
      <p:sp>
        <p:nvSpPr>
          <p:cNvPr id="26" name="Text 21">
            <a:hlinkClick r:id="rId5"/>
          </p:cNvPr>
          <p:cNvSpPr/>
          <p:nvPr/>
        </p:nvSpPr>
        <p:spPr>
          <a:xfrm>
            <a:off x="6428232" y="2514600"/>
            <a:ext cx="4471416" cy="219456"/>
          </a:xfrm>
          <a:prstGeom prst="rect">
            <a:avLst/>
          </a:prstGeom>
          <a:noFill/>
          <a:ln/>
        </p:spPr>
        <p:txBody>
          <a:bodyPr wrap="square" lIns="0" tIns="0" rIns="0" bIns="0" rtlCol="0" anchor="ctr"/>
          <a:lstStyle/>
          <a:p>
            <a:pPr marL="0" indent="0">
              <a:buNone/>
            </a:pPr>
            <a:r>
              <a:rPr lang="en-US" sz="1450" u="sng" dirty="0">
                <a:solidFill>
                  <a:srgbClr val="657D88"/>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Messages et dossier d’inscription</a:t>
            </a:r>
            <a:endParaRPr lang="en-US" sz="1450" dirty="0"/>
          </a:p>
        </p:txBody>
      </p:sp>
      <p:pic>
        <p:nvPicPr>
          <p:cNvPr id="27" name="Image 3" descr="/mnt/data/v2_work/assets/faChevronRight_15374B.png">
            <a:hlinkClick r:id="rId5"/>
          </p:cNvPr>
          <p:cNvPicPr>
            <a:picLocks noChangeAspect="1"/>
          </p:cNvPicPr>
          <p:nvPr/>
        </p:nvPicPr>
        <p:blipFill>
          <a:blip r:embed="rId7"/>
          <a:stretch>
            <a:fillRect/>
          </a:stretch>
        </p:blipFill>
        <p:spPr>
          <a:xfrm>
            <a:off x="10972800" y="2350008"/>
            <a:ext cx="164592" cy="164592"/>
          </a:xfrm>
          <a:prstGeom prst="rect">
            <a:avLst/>
          </a:prstGeom>
        </p:spPr>
      </p:pic>
      <p:sp>
        <p:nvSpPr>
          <p:cNvPr id="28" name="Shape 22">
            <a:hlinkClick r:id="rId8"/>
          </p:cNvPr>
          <p:cNvSpPr/>
          <p:nvPr/>
        </p:nvSpPr>
        <p:spPr>
          <a:xfrm>
            <a:off x="5559552" y="3044952"/>
            <a:ext cx="6016752" cy="914400"/>
          </a:xfrm>
          <a:prstGeom prst="roundRect">
            <a:avLst>
              <a:gd name="adj" fmla="val 12000"/>
            </a:avLst>
          </a:prstGeom>
          <a:solidFill>
            <a:srgbClr val="FFFFFF"/>
          </a:solidFill>
          <a:ln w="12700">
            <a:solidFill>
              <a:srgbClr val="FFFFFF">
                <a:alpha val="0"/>
              </a:srgbClr>
            </a:solidFill>
            <a:prstDash val="solid"/>
          </a:ln>
        </p:spPr>
        <p:txBody>
          <a:bodyPr/>
          <a:lstStyle/>
          <a:p>
            <a:endParaRPr lang="fr-CA"/>
          </a:p>
        </p:txBody>
      </p:sp>
      <p:sp>
        <p:nvSpPr>
          <p:cNvPr id="29" name="Shape 23"/>
          <p:cNvSpPr/>
          <p:nvPr/>
        </p:nvSpPr>
        <p:spPr>
          <a:xfrm>
            <a:off x="5733288" y="3236976"/>
            <a:ext cx="512064" cy="512064"/>
          </a:xfrm>
          <a:prstGeom prst="ellipse">
            <a:avLst/>
          </a:prstGeom>
          <a:solidFill>
            <a:srgbClr val="F3F8FB"/>
          </a:solidFill>
          <a:ln w="12700">
            <a:solidFill>
              <a:srgbClr val="F3F8FB">
                <a:alpha val="0"/>
              </a:srgbClr>
            </a:solidFill>
            <a:prstDash val="solid"/>
          </a:ln>
        </p:spPr>
        <p:txBody>
          <a:bodyPr/>
          <a:lstStyle/>
          <a:p>
            <a:endParaRPr lang="fr-CA"/>
          </a:p>
        </p:txBody>
      </p:sp>
      <p:pic>
        <p:nvPicPr>
          <p:cNvPr id="30" name="Image 4" descr="/mnt/data/v2_work/assets/faFacebookF_1877F2.png">
            <a:hlinkClick r:id="rId8"/>
          </p:cNvPr>
          <p:cNvPicPr>
            <a:picLocks noChangeAspect="1"/>
          </p:cNvPicPr>
          <p:nvPr/>
        </p:nvPicPr>
        <p:blipFill>
          <a:blip r:embed="rId9"/>
          <a:stretch>
            <a:fillRect/>
          </a:stretch>
        </p:blipFill>
        <p:spPr>
          <a:xfrm>
            <a:off x="5870448" y="3374136"/>
            <a:ext cx="237744" cy="237744"/>
          </a:xfrm>
          <a:prstGeom prst="rect">
            <a:avLst/>
          </a:prstGeom>
        </p:spPr>
      </p:pic>
      <p:sp>
        <p:nvSpPr>
          <p:cNvPr id="31" name="Text 24">
            <a:hlinkClick r:id="rId8"/>
          </p:cNvPr>
          <p:cNvSpPr/>
          <p:nvPr/>
        </p:nvSpPr>
        <p:spPr>
          <a:xfrm>
            <a:off x="6428232" y="3200400"/>
            <a:ext cx="3621024" cy="246888"/>
          </a:xfrm>
          <a:prstGeom prst="rect">
            <a:avLst/>
          </a:prstGeom>
          <a:noFill/>
          <a:ln/>
        </p:spPr>
        <p:txBody>
          <a:bodyPr wrap="square" lIns="0" tIns="0" rIns="0" bIns="0" rtlCol="0" anchor="ctr"/>
          <a:lstStyle/>
          <a:p>
            <a:pPr marL="0" indent="0">
              <a:buNone/>
            </a:pPr>
            <a:r>
              <a:rPr lang="en-US" sz="1900" b="1" u="sng" dirty="0">
                <a:solidFill>
                  <a:srgbClr val="15374B"/>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Facebook</a:t>
            </a:r>
            <a:endParaRPr lang="en-US" sz="1900" dirty="0"/>
          </a:p>
        </p:txBody>
      </p:sp>
      <p:sp>
        <p:nvSpPr>
          <p:cNvPr id="32" name="Text 25">
            <a:hlinkClick r:id="rId8"/>
          </p:cNvPr>
          <p:cNvSpPr/>
          <p:nvPr/>
        </p:nvSpPr>
        <p:spPr>
          <a:xfrm>
            <a:off x="6428232" y="3566160"/>
            <a:ext cx="4471416" cy="219456"/>
          </a:xfrm>
          <a:prstGeom prst="rect">
            <a:avLst/>
          </a:prstGeom>
          <a:noFill/>
          <a:ln/>
        </p:spPr>
        <p:txBody>
          <a:bodyPr wrap="square" lIns="0" tIns="0" rIns="0" bIns="0" rtlCol="0" anchor="ctr"/>
          <a:lstStyle/>
          <a:p>
            <a:pPr marL="0" indent="0">
              <a:buNone/>
            </a:pPr>
            <a:r>
              <a:rPr lang="en-US" sz="1450" u="sng" dirty="0">
                <a:solidFill>
                  <a:srgbClr val="657D88"/>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Patinage Laval</a:t>
            </a:r>
            <a:endParaRPr lang="en-US" sz="1450" dirty="0"/>
          </a:p>
        </p:txBody>
      </p:sp>
      <p:pic>
        <p:nvPicPr>
          <p:cNvPr id="33" name="Image 5" descr="/mnt/data/v2_work/assets/faChevronRight_15374B.png">
            <a:hlinkClick r:id="rId8"/>
          </p:cNvPr>
          <p:cNvPicPr>
            <a:picLocks noChangeAspect="1"/>
          </p:cNvPicPr>
          <p:nvPr/>
        </p:nvPicPr>
        <p:blipFill>
          <a:blip r:embed="rId7"/>
          <a:stretch>
            <a:fillRect/>
          </a:stretch>
        </p:blipFill>
        <p:spPr>
          <a:xfrm>
            <a:off x="10972800" y="3401568"/>
            <a:ext cx="164592" cy="164592"/>
          </a:xfrm>
          <a:prstGeom prst="rect">
            <a:avLst/>
          </a:prstGeom>
        </p:spPr>
      </p:pic>
      <p:sp>
        <p:nvSpPr>
          <p:cNvPr id="34" name="Shape 26">
            <a:hlinkClick r:id="rId10"/>
          </p:cNvPr>
          <p:cNvSpPr/>
          <p:nvPr/>
        </p:nvSpPr>
        <p:spPr>
          <a:xfrm>
            <a:off x="5559552" y="4096512"/>
            <a:ext cx="6016752" cy="914400"/>
          </a:xfrm>
          <a:prstGeom prst="roundRect">
            <a:avLst>
              <a:gd name="adj" fmla="val 12000"/>
            </a:avLst>
          </a:prstGeom>
          <a:solidFill>
            <a:srgbClr val="FFFFFF"/>
          </a:solidFill>
          <a:ln w="12700">
            <a:solidFill>
              <a:srgbClr val="FFFFFF">
                <a:alpha val="0"/>
              </a:srgbClr>
            </a:solidFill>
            <a:prstDash val="solid"/>
          </a:ln>
        </p:spPr>
        <p:txBody>
          <a:bodyPr/>
          <a:lstStyle/>
          <a:p>
            <a:endParaRPr lang="fr-CA"/>
          </a:p>
        </p:txBody>
      </p:sp>
      <p:sp>
        <p:nvSpPr>
          <p:cNvPr id="35" name="Shape 27"/>
          <p:cNvSpPr/>
          <p:nvPr/>
        </p:nvSpPr>
        <p:spPr>
          <a:xfrm>
            <a:off x="5733288" y="4288536"/>
            <a:ext cx="512064" cy="512064"/>
          </a:xfrm>
          <a:prstGeom prst="ellipse">
            <a:avLst/>
          </a:prstGeom>
          <a:solidFill>
            <a:srgbClr val="F3F8FB"/>
          </a:solidFill>
          <a:ln w="12700">
            <a:solidFill>
              <a:srgbClr val="F3F8FB">
                <a:alpha val="0"/>
              </a:srgbClr>
            </a:solidFill>
            <a:prstDash val="solid"/>
          </a:ln>
        </p:spPr>
        <p:txBody>
          <a:bodyPr/>
          <a:lstStyle/>
          <a:p>
            <a:endParaRPr lang="fr-CA"/>
          </a:p>
        </p:txBody>
      </p:sp>
      <p:pic>
        <p:nvPicPr>
          <p:cNvPr id="36" name="Image 6" descr="/mnt/data/v2_work/assets/faInstagram_D55472.png">
            <a:hlinkClick r:id="rId10"/>
          </p:cNvPr>
          <p:cNvPicPr>
            <a:picLocks noChangeAspect="1"/>
          </p:cNvPicPr>
          <p:nvPr/>
        </p:nvPicPr>
        <p:blipFill>
          <a:blip r:embed="rId11"/>
          <a:stretch>
            <a:fillRect/>
          </a:stretch>
        </p:blipFill>
        <p:spPr>
          <a:xfrm>
            <a:off x="5870448" y="4425696"/>
            <a:ext cx="237744" cy="237744"/>
          </a:xfrm>
          <a:prstGeom prst="rect">
            <a:avLst/>
          </a:prstGeom>
        </p:spPr>
      </p:pic>
      <p:sp>
        <p:nvSpPr>
          <p:cNvPr id="37" name="Text 28">
            <a:hlinkClick r:id="rId10"/>
          </p:cNvPr>
          <p:cNvSpPr/>
          <p:nvPr/>
        </p:nvSpPr>
        <p:spPr>
          <a:xfrm>
            <a:off x="6428232" y="4251960"/>
            <a:ext cx="3621024" cy="246888"/>
          </a:xfrm>
          <a:prstGeom prst="rect">
            <a:avLst/>
          </a:prstGeom>
          <a:noFill/>
          <a:ln/>
        </p:spPr>
        <p:txBody>
          <a:bodyPr wrap="square" lIns="0" tIns="0" rIns="0" bIns="0" rtlCol="0" anchor="ctr"/>
          <a:lstStyle/>
          <a:p>
            <a:pPr marL="0" indent="0">
              <a:buNone/>
            </a:pPr>
            <a:r>
              <a:rPr lang="en-US" sz="1900" b="1" u="sng" dirty="0">
                <a:solidFill>
                  <a:srgbClr val="15374B"/>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Instagram</a:t>
            </a:r>
            <a:endParaRPr lang="en-US" sz="1900" dirty="0"/>
          </a:p>
        </p:txBody>
      </p:sp>
      <p:sp>
        <p:nvSpPr>
          <p:cNvPr id="38" name="Text 29">
            <a:hlinkClick r:id="rId10"/>
          </p:cNvPr>
          <p:cNvSpPr/>
          <p:nvPr/>
        </p:nvSpPr>
        <p:spPr>
          <a:xfrm>
            <a:off x="6428232" y="4617720"/>
            <a:ext cx="4471416" cy="219456"/>
          </a:xfrm>
          <a:prstGeom prst="rect">
            <a:avLst/>
          </a:prstGeom>
          <a:noFill/>
          <a:ln/>
        </p:spPr>
        <p:txBody>
          <a:bodyPr wrap="square" lIns="0" tIns="0" rIns="0" bIns="0" rtlCol="0" anchor="ctr"/>
          <a:lstStyle/>
          <a:p>
            <a:pPr marL="0" indent="0">
              <a:buNone/>
            </a:pPr>
            <a:r>
              <a:rPr lang="en-US" sz="1450" u="sng" dirty="0">
                <a:solidFill>
                  <a:srgbClr val="657D88"/>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@patinage.laval</a:t>
            </a:r>
            <a:endParaRPr lang="en-US" sz="1450" dirty="0"/>
          </a:p>
        </p:txBody>
      </p:sp>
      <p:pic>
        <p:nvPicPr>
          <p:cNvPr id="39" name="Image 7" descr="/mnt/data/v2_work/assets/faChevronRight_15374B.png">
            <a:hlinkClick r:id="rId10"/>
          </p:cNvPr>
          <p:cNvPicPr>
            <a:picLocks noChangeAspect="1"/>
          </p:cNvPicPr>
          <p:nvPr/>
        </p:nvPicPr>
        <p:blipFill>
          <a:blip r:embed="rId7"/>
          <a:stretch>
            <a:fillRect/>
          </a:stretch>
        </p:blipFill>
        <p:spPr>
          <a:xfrm>
            <a:off x="10972800" y="4453128"/>
            <a:ext cx="164592" cy="164592"/>
          </a:xfrm>
          <a:prstGeom prst="rect">
            <a:avLst/>
          </a:prstGeom>
        </p:spPr>
      </p:pic>
      <p:sp>
        <p:nvSpPr>
          <p:cNvPr id="40" name="Shape 30">
            <a:hlinkClick r:id="rId12"/>
          </p:cNvPr>
          <p:cNvSpPr/>
          <p:nvPr/>
        </p:nvSpPr>
        <p:spPr>
          <a:xfrm>
            <a:off x="5559552" y="5148072"/>
            <a:ext cx="6016752" cy="914400"/>
          </a:xfrm>
          <a:prstGeom prst="roundRect">
            <a:avLst>
              <a:gd name="adj" fmla="val 12000"/>
            </a:avLst>
          </a:prstGeom>
          <a:solidFill>
            <a:srgbClr val="FFFFFF"/>
          </a:solidFill>
          <a:ln w="12700">
            <a:solidFill>
              <a:srgbClr val="FFFFFF">
                <a:alpha val="0"/>
              </a:srgbClr>
            </a:solidFill>
            <a:prstDash val="solid"/>
          </a:ln>
        </p:spPr>
        <p:txBody>
          <a:bodyPr/>
          <a:lstStyle/>
          <a:p>
            <a:endParaRPr lang="fr-CA"/>
          </a:p>
        </p:txBody>
      </p:sp>
      <p:sp>
        <p:nvSpPr>
          <p:cNvPr id="41" name="Shape 31"/>
          <p:cNvSpPr/>
          <p:nvPr/>
        </p:nvSpPr>
        <p:spPr>
          <a:xfrm>
            <a:off x="5733288" y="5340096"/>
            <a:ext cx="512064" cy="512064"/>
          </a:xfrm>
          <a:prstGeom prst="ellipse">
            <a:avLst/>
          </a:prstGeom>
          <a:solidFill>
            <a:srgbClr val="F3F8FB"/>
          </a:solidFill>
          <a:ln w="12700">
            <a:solidFill>
              <a:srgbClr val="F3F8FB">
                <a:alpha val="0"/>
              </a:srgbClr>
            </a:solidFill>
            <a:prstDash val="solid"/>
          </a:ln>
        </p:spPr>
        <p:txBody>
          <a:bodyPr/>
          <a:lstStyle/>
          <a:p>
            <a:endParaRPr lang="fr-CA"/>
          </a:p>
        </p:txBody>
      </p:sp>
      <p:pic>
        <p:nvPicPr>
          <p:cNvPr id="42" name="Image 8" descr="/mnt/data/v2_work/assets/faGlobe_15374B.png">
            <a:hlinkClick r:id="rId12"/>
          </p:cNvPr>
          <p:cNvPicPr>
            <a:picLocks noChangeAspect="1"/>
          </p:cNvPicPr>
          <p:nvPr/>
        </p:nvPicPr>
        <p:blipFill>
          <a:blip r:embed="rId13"/>
          <a:stretch>
            <a:fillRect/>
          </a:stretch>
        </p:blipFill>
        <p:spPr>
          <a:xfrm>
            <a:off x="5870448" y="5477256"/>
            <a:ext cx="237744" cy="237744"/>
          </a:xfrm>
          <a:prstGeom prst="rect">
            <a:avLst/>
          </a:prstGeom>
        </p:spPr>
      </p:pic>
      <p:sp>
        <p:nvSpPr>
          <p:cNvPr id="43" name="Text 32">
            <a:hlinkClick r:id="rId12"/>
          </p:cNvPr>
          <p:cNvSpPr/>
          <p:nvPr/>
        </p:nvSpPr>
        <p:spPr>
          <a:xfrm>
            <a:off x="6428232" y="5303520"/>
            <a:ext cx="3621024" cy="246888"/>
          </a:xfrm>
          <a:prstGeom prst="rect">
            <a:avLst/>
          </a:prstGeom>
          <a:noFill/>
          <a:ln/>
        </p:spPr>
        <p:txBody>
          <a:bodyPr wrap="square" lIns="0" tIns="0" rIns="0" bIns="0" rtlCol="0" anchor="ctr"/>
          <a:lstStyle/>
          <a:p>
            <a:pPr marL="0" indent="0">
              <a:buNone/>
            </a:pPr>
            <a:r>
              <a:rPr lang="en-US" sz="1900" b="1" u="sng" dirty="0">
                <a:solidFill>
                  <a:srgbClr val="15374B"/>
                </a:solidFill>
                <a:latin typeface="Arial" pitchFamily="34" charset="0"/>
                <a:ea typeface="Arial" pitchFamily="34" charset="-122"/>
                <a:cs typeface="Arial" pitchFamily="34" charset="-120"/>
                <a:hlinkClick r:id="rId12">
                  <a:extLst>
                    <a:ext uri="{A12FA001-AC4F-418D-AE19-62706E023703}">
                      <ahyp:hlinkClr xmlns:ahyp="http://schemas.microsoft.com/office/drawing/2018/hyperlinkcolor" val="tx"/>
                    </a:ext>
                  </a:extLst>
                </a:hlinkClick>
              </a:rPr>
              <a:t>Site officiel</a:t>
            </a:r>
            <a:endParaRPr lang="en-US" sz="1900" dirty="0"/>
          </a:p>
        </p:txBody>
      </p:sp>
      <p:sp>
        <p:nvSpPr>
          <p:cNvPr id="44" name="Text 33">
            <a:hlinkClick r:id="rId12"/>
          </p:cNvPr>
          <p:cNvSpPr/>
          <p:nvPr/>
        </p:nvSpPr>
        <p:spPr>
          <a:xfrm>
            <a:off x="6428232" y="5669280"/>
            <a:ext cx="4471416" cy="219456"/>
          </a:xfrm>
          <a:prstGeom prst="rect">
            <a:avLst/>
          </a:prstGeom>
          <a:noFill/>
          <a:ln/>
        </p:spPr>
        <p:txBody>
          <a:bodyPr wrap="square" lIns="0" tIns="0" rIns="0" bIns="0" rtlCol="0" anchor="ctr"/>
          <a:lstStyle/>
          <a:p>
            <a:pPr marL="0" indent="0">
              <a:buNone/>
            </a:pPr>
            <a:r>
              <a:rPr lang="en-US" sz="1450" u="sng" dirty="0">
                <a:solidFill>
                  <a:srgbClr val="657D88"/>
                </a:solidFill>
                <a:latin typeface="Arial" pitchFamily="34" charset="0"/>
                <a:ea typeface="Arial" pitchFamily="34" charset="-122"/>
                <a:cs typeface="Arial" pitchFamily="34" charset="-120"/>
                <a:hlinkClick r:id="rId12">
                  <a:extLst>
                    <a:ext uri="{A12FA001-AC4F-418D-AE19-62706E023703}">
                      <ahyp:hlinkClr xmlns:ahyp="http://schemas.microsoft.com/office/drawing/2018/hyperlinkcolor" val="tx"/>
                    </a:ext>
                  </a:extLst>
                </a:hlinkClick>
              </a:rPr>
              <a:t>patinagelaval.com</a:t>
            </a:r>
            <a:endParaRPr lang="en-US" sz="1450" dirty="0"/>
          </a:p>
        </p:txBody>
      </p:sp>
      <p:pic>
        <p:nvPicPr>
          <p:cNvPr id="45" name="Image 9" descr="/mnt/data/v2_work/assets/faChevronRight_15374B.png">
            <a:hlinkClick r:id="rId12"/>
          </p:cNvPr>
          <p:cNvPicPr>
            <a:picLocks noChangeAspect="1"/>
          </p:cNvPicPr>
          <p:nvPr/>
        </p:nvPicPr>
        <p:blipFill>
          <a:blip r:embed="rId7"/>
          <a:stretch>
            <a:fillRect/>
          </a:stretch>
        </p:blipFill>
        <p:spPr>
          <a:xfrm>
            <a:off x="10972800" y="5504688"/>
            <a:ext cx="164592" cy="164592"/>
          </a:xfrm>
          <a:prstGeom prst="rect">
            <a:avLst/>
          </a:prstGeom>
        </p:spPr>
      </p:pic>
      <p:sp>
        <p:nvSpPr>
          <p:cNvPr id="46" name="Text 34"/>
          <p:cNvSpPr/>
          <p:nvPr/>
        </p:nvSpPr>
        <p:spPr>
          <a:xfrm>
            <a:off x="5769864" y="6199632"/>
            <a:ext cx="5596128" cy="155448"/>
          </a:xfrm>
          <a:prstGeom prst="rect">
            <a:avLst/>
          </a:prstGeom>
          <a:noFill/>
          <a:ln/>
        </p:spPr>
        <p:txBody>
          <a:bodyPr wrap="square" lIns="0" tIns="0" rIns="0" bIns="0" rtlCol="0" anchor="ctr"/>
          <a:lstStyle/>
          <a:p>
            <a:pPr marL="0" indent="0" algn="r">
              <a:buNone/>
            </a:pPr>
            <a:r>
              <a:rPr lang="en-US" sz="1010" dirty="0">
                <a:solidFill>
                  <a:srgbClr val="657D88"/>
                </a:solidFill>
                <a:latin typeface="Arial" pitchFamily="34" charset="0"/>
                <a:ea typeface="Arial" pitchFamily="34" charset="-122"/>
                <a:cs typeface="Arial" pitchFamily="34" charset="-120"/>
              </a:rPr>
              <a:t>Les icônes et les cartes sont cliquables.</a:t>
            </a:r>
            <a:endParaRPr lang="en-US" sz="101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LES CONTACTS</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À chaque question, le bon interlocuteur</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Utiliser la bonne adresse facilite le suivi de votre demande.</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18</a:t>
            </a:r>
            <a:endParaRPr lang="en-US" sz="1100" dirty="0"/>
          </a:p>
        </p:txBody>
      </p:sp>
      <p:sp>
        <p:nvSpPr>
          <p:cNvPr id="14" name="Shape 11">
            <a:hlinkClick r:id="rId4"/>
          </p:cNvPr>
          <p:cNvSpPr/>
          <p:nvPr/>
        </p:nvSpPr>
        <p:spPr>
          <a:xfrm>
            <a:off x="594360" y="2002536"/>
            <a:ext cx="6364224" cy="1106424"/>
          </a:xfrm>
          <a:prstGeom prst="roundRect">
            <a:avLst>
              <a:gd name="adj" fmla="val 9917"/>
            </a:avLst>
          </a:prstGeom>
          <a:solidFill>
            <a:srgbClr val="FFFFFF"/>
          </a:solidFill>
          <a:ln w="12700">
            <a:solidFill>
              <a:srgbClr val="FFFFFF">
                <a:alpha val="0"/>
              </a:srgbClr>
            </a:solidFill>
            <a:prstDash val="solid"/>
          </a:ln>
        </p:spPr>
        <p:txBody>
          <a:bodyPr/>
          <a:lstStyle/>
          <a:p>
            <a:endParaRPr lang="fr-CA"/>
          </a:p>
        </p:txBody>
      </p:sp>
      <p:sp>
        <p:nvSpPr>
          <p:cNvPr id="15" name="Shape 12"/>
          <p:cNvSpPr/>
          <p:nvPr/>
        </p:nvSpPr>
        <p:spPr>
          <a:xfrm>
            <a:off x="804672" y="2276856"/>
            <a:ext cx="484632" cy="484632"/>
          </a:xfrm>
          <a:prstGeom prst="ellipse">
            <a:avLst/>
          </a:prstGeom>
          <a:solidFill>
            <a:srgbClr val="DCEFF5"/>
          </a:solidFill>
          <a:ln w="12700">
            <a:solidFill>
              <a:srgbClr val="DCEFF5">
                <a:alpha val="0"/>
              </a:srgbClr>
            </a:solidFill>
            <a:prstDash val="solid"/>
          </a:ln>
        </p:spPr>
        <p:txBody>
          <a:bodyPr/>
          <a:lstStyle/>
          <a:p>
            <a:endParaRPr lang="fr-CA"/>
          </a:p>
        </p:txBody>
      </p:sp>
      <p:pic>
        <p:nvPicPr>
          <p:cNvPr id="16" name="Image 1" descr="/mnt/data/v2_work/assets/faEnvelope_176E78.png">
            <a:hlinkClick r:id="rId4"/>
          </p:cNvPr>
          <p:cNvPicPr>
            <a:picLocks noChangeAspect="1"/>
          </p:cNvPicPr>
          <p:nvPr/>
        </p:nvPicPr>
        <p:blipFill>
          <a:blip r:embed="rId5"/>
          <a:stretch>
            <a:fillRect/>
          </a:stretch>
        </p:blipFill>
        <p:spPr>
          <a:xfrm>
            <a:off x="932688" y="2404872"/>
            <a:ext cx="228600" cy="228600"/>
          </a:xfrm>
          <a:prstGeom prst="rect">
            <a:avLst/>
          </a:prstGeom>
        </p:spPr>
      </p:pic>
      <p:sp>
        <p:nvSpPr>
          <p:cNvPr id="17" name="Text 13"/>
          <p:cNvSpPr/>
          <p:nvPr/>
        </p:nvSpPr>
        <p:spPr>
          <a:xfrm>
            <a:off x="1527048" y="2185416"/>
            <a:ext cx="5157216" cy="265176"/>
          </a:xfrm>
          <a:prstGeom prst="rect">
            <a:avLst/>
          </a:prstGeom>
          <a:noFill/>
          <a:ln/>
        </p:spPr>
        <p:txBody>
          <a:bodyPr wrap="square" lIns="0" tIns="0" rIns="0" bIns="0" rtlCol="0" anchor="ctr"/>
          <a:lstStyle/>
          <a:p>
            <a:pPr marL="0" indent="0">
              <a:buNone/>
            </a:pPr>
            <a:r>
              <a:rPr lang="en-US" sz="1890" b="1" dirty="0">
                <a:solidFill>
                  <a:srgbClr val="15374B"/>
                </a:solidFill>
                <a:latin typeface="Arial" pitchFamily="34" charset="0"/>
                <a:ea typeface="Arial" pitchFamily="34" charset="-122"/>
                <a:cs typeface="Arial" pitchFamily="34" charset="-120"/>
              </a:rPr>
              <a:t>Questions générales</a:t>
            </a:r>
            <a:endParaRPr lang="en-US" sz="1890" dirty="0"/>
          </a:p>
        </p:txBody>
      </p:sp>
      <p:sp>
        <p:nvSpPr>
          <p:cNvPr id="18" name="Text 14">
            <a:hlinkClick r:id="rId4"/>
          </p:cNvPr>
          <p:cNvSpPr/>
          <p:nvPr/>
        </p:nvSpPr>
        <p:spPr>
          <a:xfrm>
            <a:off x="1527048" y="2633472"/>
            <a:ext cx="5111496" cy="228600"/>
          </a:xfrm>
          <a:prstGeom prst="rect">
            <a:avLst/>
          </a:prstGeom>
          <a:noFill/>
          <a:ln/>
        </p:spPr>
        <p:txBody>
          <a:bodyPr wrap="square" lIns="0" tIns="0" rIns="0" bIns="0" rtlCol="0" anchor="ctr"/>
          <a:lstStyle/>
          <a:p>
            <a:pPr marL="0" indent="0">
              <a:buNone/>
            </a:pPr>
            <a:r>
              <a:rPr lang="en-US" sz="1760" u="sng" dirty="0">
                <a:solidFill>
                  <a:srgbClr val="176E78"/>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info@patinagelaval.com</a:t>
            </a:r>
            <a:endParaRPr lang="en-US" sz="1760" dirty="0"/>
          </a:p>
        </p:txBody>
      </p:sp>
      <p:sp>
        <p:nvSpPr>
          <p:cNvPr id="19" name="Shape 15">
            <a:hlinkClick r:id="rId6"/>
          </p:cNvPr>
          <p:cNvSpPr/>
          <p:nvPr/>
        </p:nvSpPr>
        <p:spPr>
          <a:xfrm>
            <a:off x="594360" y="3282696"/>
            <a:ext cx="6364224" cy="1106424"/>
          </a:xfrm>
          <a:prstGeom prst="roundRect">
            <a:avLst>
              <a:gd name="adj" fmla="val 9917"/>
            </a:avLst>
          </a:prstGeom>
          <a:solidFill>
            <a:srgbClr val="FFFFFF"/>
          </a:solidFill>
          <a:ln w="12700">
            <a:solidFill>
              <a:srgbClr val="FFFFFF">
                <a:alpha val="0"/>
              </a:srgbClr>
            </a:solidFill>
            <a:prstDash val="solid"/>
          </a:ln>
        </p:spPr>
        <p:txBody>
          <a:bodyPr/>
          <a:lstStyle/>
          <a:p>
            <a:endParaRPr lang="fr-CA"/>
          </a:p>
        </p:txBody>
      </p:sp>
      <p:sp>
        <p:nvSpPr>
          <p:cNvPr id="20" name="Shape 16"/>
          <p:cNvSpPr/>
          <p:nvPr/>
        </p:nvSpPr>
        <p:spPr>
          <a:xfrm>
            <a:off x="804672" y="3557016"/>
            <a:ext cx="484632" cy="484632"/>
          </a:xfrm>
          <a:prstGeom prst="ellipse">
            <a:avLst/>
          </a:prstGeom>
          <a:solidFill>
            <a:srgbClr val="FBEAEF"/>
          </a:solidFill>
          <a:ln w="12700">
            <a:solidFill>
              <a:srgbClr val="FBEAEF">
                <a:alpha val="0"/>
              </a:srgbClr>
            </a:solidFill>
            <a:prstDash val="solid"/>
          </a:ln>
        </p:spPr>
        <p:txBody>
          <a:bodyPr/>
          <a:lstStyle/>
          <a:p>
            <a:endParaRPr lang="fr-CA"/>
          </a:p>
        </p:txBody>
      </p:sp>
      <p:pic>
        <p:nvPicPr>
          <p:cNvPr id="21" name="Image 2" descr="/mnt/data/v2_work/assets/faClipboardCheck_C41230.png">
            <a:hlinkClick r:id="rId6"/>
          </p:cNvPr>
          <p:cNvPicPr>
            <a:picLocks noChangeAspect="1"/>
          </p:cNvPicPr>
          <p:nvPr/>
        </p:nvPicPr>
        <p:blipFill>
          <a:blip r:embed="rId7"/>
          <a:stretch>
            <a:fillRect/>
          </a:stretch>
        </p:blipFill>
        <p:spPr>
          <a:xfrm>
            <a:off x="932688" y="3685032"/>
            <a:ext cx="228600" cy="228600"/>
          </a:xfrm>
          <a:prstGeom prst="rect">
            <a:avLst/>
          </a:prstGeom>
        </p:spPr>
      </p:pic>
      <p:sp>
        <p:nvSpPr>
          <p:cNvPr id="22" name="Text 17"/>
          <p:cNvSpPr/>
          <p:nvPr/>
        </p:nvSpPr>
        <p:spPr>
          <a:xfrm>
            <a:off x="1527048" y="3465576"/>
            <a:ext cx="5157216" cy="265176"/>
          </a:xfrm>
          <a:prstGeom prst="rect">
            <a:avLst/>
          </a:prstGeom>
          <a:noFill/>
          <a:ln/>
        </p:spPr>
        <p:txBody>
          <a:bodyPr wrap="square" lIns="0" tIns="0" rIns="0" bIns="0" rtlCol="0" anchor="ctr"/>
          <a:lstStyle/>
          <a:p>
            <a:pPr marL="0" indent="0">
              <a:buNone/>
            </a:pPr>
            <a:r>
              <a:rPr lang="en-US" sz="1890" b="1" dirty="0">
                <a:solidFill>
                  <a:srgbClr val="15374B"/>
                </a:solidFill>
                <a:latin typeface="Arial" pitchFamily="34" charset="0"/>
                <a:ea typeface="Arial" pitchFamily="34" charset="-122"/>
                <a:cs typeface="Arial" pitchFamily="34" charset="-120"/>
              </a:rPr>
              <a:t>Questions financières</a:t>
            </a:r>
            <a:endParaRPr lang="en-US" sz="1890" dirty="0"/>
          </a:p>
        </p:txBody>
      </p:sp>
      <p:sp>
        <p:nvSpPr>
          <p:cNvPr id="23" name="Text 18">
            <a:hlinkClick r:id="rId6"/>
          </p:cNvPr>
          <p:cNvSpPr/>
          <p:nvPr/>
        </p:nvSpPr>
        <p:spPr>
          <a:xfrm>
            <a:off x="1527048" y="3913632"/>
            <a:ext cx="5111496" cy="228600"/>
          </a:xfrm>
          <a:prstGeom prst="rect">
            <a:avLst/>
          </a:prstGeom>
          <a:noFill/>
          <a:ln/>
        </p:spPr>
        <p:txBody>
          <a:bodyPr wrap="square" lIns="0" tIns="0" rIns="0" bIns="0" rtlCol="0" anchor="ctr"/>
          <a:lstStyle/>
          <a:p>
            <a:pPr marL="0" indent="0">
              <a:buNone/>
            </a:pPr>
            <a:r>
              <a:rPr lang="en-US" sz="1760" u="sng" dirty="0">
                <a:solidFill>
                  <a:srgbClr val="C41230"/>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finances@patinagelaval.com</a:t>
            </a:r>
            <a:endParaRPr lang="en-US" sz="1760" dirty="0"/>
          </a:p>
        </p:txBody>
      </p:sp>
      <p:sp>
        <p:nvSpPr>
          <p:cNvPr id="24" name="Shape 19">
            <a:hlinkClick r:id="rId8"/>
          </p:cNvPr>
          <p:cNvSpPr/>
          <p:nvPr/>
        </p:nvSpPr>
        <p:spPr>
          <a:xfrm>
            <a:off x="594360" y="4562856"/>
            <a:ext cx="6364224" cy="1106424"/>
          </a:xfrm>
          <a:prstGeom prst="roundRect">
            <a:avLst>
              <a:gd name="adj" fmla="val 9917"/>
            </a:avLst>
          </a:prstGeom>
          <a:solidFill>
            <a:srgbClr val="FFFFFF"/>
          </a:solidFill>
          <a:ln w="12700">
            <a:solidFill>
              <a:srgbClr val="FFFFFF">
                <a:alpha val="0"/>
              </a:srgbClr>
            </a:solidFill>
            <a:prstDash val="solid"/>
          </a:ln>
        </p:spPr>
        <p:txBody>
          <a:bodyPr/>
          <a:lstStyle/>
          <a:p>
            <a:endParaRPr lang="fr-CA"/>
          </a:p>
        </p:txBody>
      </p:sp>
      <p:sp>
        <p:nvSpPr>
          <p:cNvPr id="25" name="Shape 20"/>
          <p:cNvSpPr/>
          <p:nvPr/>
        </p:nvSpPr>
        <p:spPr>
          <a:xfrm>
            <a:off x="804672" y="4837176"/>
            <a:ext cx="484632" cy="484632"/>
          </a:xfrm>
          <a:prstGeom prst="ellipse">
            <a:avLst/>
          </a:prstGeom>
          <a:solidFill>
            <a:srgbClr val="EFEDF8"/>
          </a:solidFill>
          <a:ln w="12700">
            <a:solidFill>
              <a:srgbClr val="EFEDF8">
                <a:alpha val="0"/>
              </a:srgbClr>
            </a:solidFill>
            <a:prstDash val="solid"/>
          </a:ln>
        </p:spPr>
        <p:txBody>
          <a:bodyPr/>
          <a:lstStyle/>
          <a:p>
            <a:endParaRPr lang="fr-CA"/>
          </a:p>
        </p:txBody>
      </p:sp>
      <p:pic>
        <p:nvPicPr>
          <p:cNvPr id="26" name="Image 3" descr="/mnt/data/v2_work/assets/faUsers_7061A6.png">
            <a:hlinkClick r:id="rId8"/>
          </p:cNvPr>
          <p:cNvPicPr>
            <a:picLocks noChangeAspect="1"/>
          </p:cNvPicPr>
          <p:nvPr/>
        </p:nvPicPr>
        <p:blipFill>
          <a:blip r:embed="rId9"/>
          <a:stretch>
            <a:fillRect/>
          </a:stretch>
        </p:blipFill>
        <p:spPr>
          <a:xfrm>
            <a:off x="932688" y="4965192"/>
            <a:ext cx="228600" cy="228600"/>
          </a:xfrm>
          <a:prstGeom prst="rect">
            <a:avLst/>
          </a:prstGeom>
        </p:spPr>
      </p:pic>
      <p:sp>
        <p:nvSpPr>
          <p:cNvPr id="27" name="Text 21"/>
          <p:cNvSpPr/>
          <p:nvPr/>
        </p:nvSpPr>
        <p:spPr>
          <a:xfrm>
            <a:off x="1527048" y="4745736"/>
            <a:ext cx="5157216" cy="265176"/>
          </a:xfrm>
          <a:prstGeom prst="rect">
            <a:avLst/>
          </a:prstGeom>
          <a:noFill/>
          <a:ln/>
        </p:spPr>
        <p:txBody>
          <a:bodyPr wrap="square" lIns="0" tIns="0" rIns="0" bIns="0" rtlCol="0" anchor="ctr"/>
          <a:lstStyle/>
          <a:p>
            <a:pPr marL="0" indent="0">
              <a:buNone/>
            </a:pPr>
            <a:r>
              <a:rPr lang="en-US" sz="1890" b="1" dirty="0">
                <a:solidFill>
                  <a:srgbClr val="15374B"/>
                </a:solidFill>
                <a:latin typeface="Arial" pitchFamily="34" charset="0"/>
                <a:ea typeface="Arial" pitchFamily="34" charset="-122"/>
                <a:cs typeface="Arial" pitchFamily="34" charset="-120"/>
              </a:rPr>
              <a:t>Conseil d’administration</a:t>
            </a:r>
            <a:endParaRPr lang="en-US" sz="1890" dirty="0"/>
          </a:p>
        </p:txBody>
      </p:sp>
      <p:sp>
        <p:nvSpPr>
          <p:cNvPr id="28" name="Text 22">
            <a:hlinkClick r:id="rId8"/>
          </p:cNvPr>
          <p:cNvSpPr/>
          <p:nvPr/>
        </p:nvSpPr>
        <p:spPr>
          <a:xfrm>
            <a:off x="1527048" y="5193792"/>
            <a:ext cx="5111496" cy="228600"/>
          </a:xfrm>
          <a:prstGeom prst="rect">
            <a:avLst/>
          </a:prstGeom>
          <a:noFill/>
          <a:ln/>
        </p:spPr>
        <p:txBody>
          <a:bodyPr wrap="square" lIns="0" tIns="0" rIns="0" bIns="0" rtlCol="0" anchor="ctr"/>
          <a:lstStyle/>
          <a:p>
            <a:pPr marL="0" indent="0">
              <a:buNone/>
            </a:pPr>
            <a:r>
              <a:rPr lang="en-US" sz="1760" u="sng" dirty="0">
                <a:solidFill>
                  <a:srgbClr val="7061A6"/>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ca@patinagelaval.com</a:t>
            </a:r>
            <a:endParaRPr lang="en-US" sz="1760" dirty="0"/>
          </a:p>
        </p:txBody>
      </p:sp>
      <p:sp>
        <p:nvSpPr>
          <p:cNvPr id="29" name="Shape 23"/>
          <p:cNvSpPr/>
          <p:nvPr/>
        </p:nvSpPr>
        <p:spPr>
          <a:xfrm>
            <a:off x="7251192" y="2002536"/>
            <a:ext cx="4325112" cy="1993392"/>
          </a:xfrm>
          <a:prstGeom prst="roundRect">
            <a:avLst>
              <a:gd name="adj" fmla="val 5505"/>
            </a:avLst>
          </a:prstGeom>
          <a:solidFill>
            <a:srgbClr val="FFFFFF"/>
          </a:solidFill>
          <a:ln w="12700">
            <a:solidFill>
              <a:srgbClr val="FFFFFF">
                <a:alpha val="0"/>
              </a:srgbClr>
            </a:solidFill>
            <a:prstDash val="solid"/>
          </a:ln>
        </p:spPr>
        <p:txBody>
          <a:bodyPr/>
          <a:lstStyle/>
          <a:p>
            <a:endParaRPr lang="fr-CA"/>
          </a:p>
        </p:txBody>
      </p:sp>
      <p:sp>
        <p:nvSpPr>
          <p:cNvPr id="30" name="Text 24"/>
          <p:cNvSpPr/>
          <p:nvPr/>
        </p:nvSpPr>
        <p:spPr>
          <a:xfrm>
            <a:off x="7452360" y="2167128"/>
            <a:ext cx="3922776" cy="393192"/>
          </a:xfrm>
          <a:prstGeom prst="rect">
            <a:avLst/>
          </a:prstGeom>
          <a:noFill/>
          <a:ln/>
        </p:spPr>
        <p:txBody>
          <a:bodyPr wrap="square" lIns="0" tIns="0" rIns="0" bIns="0" rtlCol="0" anchor="ctr"/>
          <a:lstStyle/>
          <a:p>
            <a:pPr marL="0" indent="0">
              <a:buNone/>
            </a:pPr>
            <a:r>
              <a:rPr lang="en-US" sz="2200" b="1" dirty="0">
                <a:solidFill>
                  <a:srgbClr val="15374B"/>
                </a:solidFill>
                <a:latin typeface="Arial" pitchFamily="34" charset="0"/>
                <a:ea typeface="Arial" pitchFamily="34" charset="-122"/>
                <a:cs typeface="Arial" pitchFamily="34" charset="-120"/>
              </a:rPr>
              <a:t>Sur place</a:t>
            </a:r>
            <a:endParaRPr lang="en-US" sz="2200" dirty="0"/>
          </a:p>
        </p:txBody>
      </p:sp>
      <p:sp>
        <p:nvSpPr>
          <p:cNvPr id="31" name="Text 25"/>
          <p:cNvSpPr/>
          <p:nvPr/>
        </p:nvSpPr>
        <p:spPr>
          <a:xfrm>
            <a:off x="7452360" y="2706624"/>
            <a:ext cx="3922776" cy="1133856"/>
          </a:xfrm>
          <a:prstGeom prst="rect">
            <a:avLst/>
          </a:prstGeom>
          <a:noFill/>
          <a:ln/>
        </p:spPr>
        <p:txBody>
          <a:bodyPr wrap="square" lIns="0" tIns="0" rIns="0" bIns="0" rtlCol="0" anchor="t"/>
          <a:lstStyle/>
          <a:p>
            <a:pPr marL="0" indent="0">
              <a:buNone/>
            </a:pPr>
            <a:r>
              <a:rPr lang="en-US" sz="1800" dirty="0">
                <a:solidFill>
                  <a:srgbClr val="15374B"/>
                </a:solidFill>
                <a:latin typeface="Arial" pitchFamily="34" charset="0"/>
                <a:ea typeface="Arial" pitchFamily="34" charset="-122"/>
                <a:cs typeface="Arial" pitchFamily="34" charset="-120"/>
              </a:rPr>
              <a:t>Pour une question sur le cours ou la progression, adressez-vous à l’entraîneur-chef au moment approprié.</a:t>
            </a:r>
            <a:endParaRPr lang="en-US" sz="1800" dirty="0"/>
          </a:p>
        </p:txBody>
      </p:sp>
      <p:sp>
        <p:nvSpPr>
          <p:cNvPr id="32" name="Shape 26"/>
          <p:cNvSpPr/>
          <p:nvPr/>
        </p:nvSpPr>
        <p:spPr>
          <a:xfrm>
            <a:off x="7251192" y="4251960"/>
            <a:ext cx="4325112" cy="1554480"/>
          </a:xfrm>
          <a:prstGeom prst="roundRect">
            <a:avLst>
              <a:gd name="adj" fmla="val 7059"/>
            </a:avLst>
          </a:prstGeom>
          <a:solidFill>
            <a:srgbClr val="FFFFFF"/>
          </a:solidFill>
          <a:ln w="12700">
            <a:solidFill>
              <a:srgbClr val="FFFFFF">
                <a:alpha val="0"/>
              </a:srgbClr>
            </a:solidFill>
            <a:prstDash val="solid"/>
          </a:ln>
        </p:spPr>
        <p:txBody>
          <a:bodyPr/>
          <a:lstStyle/>
          <a:p>
            <a:endParaRPr lang="fr-CA"/>
          </a:p>
        </p:txBody>
      </p:sp>
      <p:sp>
        <p:nvSpPr>
          <p:cNvPr id="33" name="Text 27"/>
          <p:cNvSpPr/>
          <p:nvPr/>
        </p:nvSpPr>
        <p:spPr>
          <a:xfrm>
            <a:off x="7452360" y="4416552"/>
            <a:ext cx="3922776" cy="393192"/>
          </a:xfrm>
          <a:prstGeom prst="rect">
            <a:avLst/>
          </a:prstGeom>
          <a:noFill/>
          <a:ln/>
        </p:spPr>
        <p:txBody>
          <a:bodyPr wrap="square" lIns="0" tIns="0" rIns="0" bIns="0" rtlCol="0" anchor="ctr"/>
          <a:lstStyle/>
          <a:p>
            <a:pPr marL="0" indent="0">
              <a:buNone/>
            </a:pPr>
            <a:r>
              <a:rPr lang="en-US" sz="2000" b="1" dirty="0">
                <a:solidFill>
                  <a:srgbClr val="15374B"/>
                </a:solidFill>
                <a:latin typeface="Arial" pitchFamily="34" charset="0"/>
                <a:ea typeface="Arial" pitchFamily="34" charset="-122"/>
                <a:cs typeface="Arial" pitchFamily="34" charset="-120"/>
              </a:rPr>
              <a:t>Pour l’administration</a:t>
            </a:r>
            <a:endParaRPr lang="en-US" sz="2000" dirty="0"/>
          </a:p>
        </p:txBody>
      </p:sp>
      <p:sp>
        <p:nvSpPr>
          <p:cNvPr id="34" name="Text 28"/>
          <p:cNvSpPr/>
          <p:nvPr/>
        </p:nvSpPr>
        <p:spPr>
          <a:xfrm>
            <a:off x="7452360" y="4956048"/>
            <a:ext cx="3922776" cy="694944"/>
          </a:xfrm>
          <a:prstGeom prst="rect">
            <a:avLst/>
          </a:prstGeom>
          <a:noFill/>
          <a:ln/>
        </p:spPr>
        <p:txBody>
          <a:bodyPr wrap="square" lIns="0" tIns="0" rIns="0" bIns="0" rtlCol="0" anchor="t"/>
          <a:lstStyle/>
          <a:p>
            <a:pPr marL="0" indent="0">
              <a:buNone/>
            </a:pPr>
            <a:r>
              <a:rPr lang="en-US" sz="1620" dirty="0">
                <a:solidFill>
                  <a:srgbClr val="15374B"/>
                </a:solidFill>
                <a:latin typeface="Arial" pitchFamily="34" charset="0"/>
                <a:ea typeface="Arial" pitchFamily="34" charset="-122"/>
                <a:cs typeface="Arial" pitchFamily="34" charset="-120"/>
              </a:rPr>
              <a:t>Utilisez les adresses officielles plutôt que de transmettre une demande pendant les cours.</a:t>
            </a:r>
            <a:endParaRPr lang="en-US" sz="1620" dirty="0"/>
          </a:p>
        </p:txBody>
      </p:sp>
      <p:sp>
        <p:nvSpPr>
          <p:cNvPr id="35" name="Shape 29">
            <a:hlinkClick r:id="rId10"/>
          </p:cNvPr>
          <p:cNvSpPr/>
          <p:nvPr/>
        </p:nvSpPr>
        <p:spPr>
          <a:xfrm>
            <a:off x="7461504" y="5971032"/>
            <a:ext cx="3867912" cy="356616"/>
          </a:xfrm>
          <a:prstGeom prst="roundRect">
            <a:avLst>
              <a:gd name="adj" fmla="val 30769"/>
            </a:avLst>
          </a:prstGeom>
          <a:solidFill>
            <a:srgbClr val="176E78"/>
          </a:solidFill>
          <a:ln w="12700">
            <a:solidFill>
              <a:srgbClr val="176E78">
                <a:alpha val="0"/>
              </a:srgbClr>
            </a:solidFill>
            <a:prstDash val="solid"/>
          </a:ln>
        </p:spPr>
        <p:txBody>
          <a:bodyPr/>
          <a:lstStyle/>
          <a:p>
            <a:endParaRPr lang="fr-CA"/>
          </a:p>
        </p:txBody>
      </p:sp>
      <p:sp>
        <p:nvSpPr>
          <p:cNvPr id="36" name="Text 30">
            <a:hlinkClick r:id="rId10"/>
          </p:cNvPr>
          <p:cNvSpPr/>
          <p:nvPr/>
        </p:nvSpPr>
        <p:spPr>
          <a:xfrm>
            <a:off x="7589520" y="6053328"/>
            <a:ext cx="3465576" cy="192024"/>
          </a:xfrm>
          <a:prstGeom prst="rect">
            <a:avLst/>
          </a:prstGeom>
          <a:noFill/>
          <a:ln/>
        </p:spPr>
        <p:txBody>
          <a:bodyPr wrap="square" lIns="0" tIns="0" rIns="0" bIns="0" rtlCol="0" anchor="ctr"/>
          <a:lstStyle/>
          <a:p>
            <a:pPr marL="0" indent="0" algn="l">
              <a:buNone/>
            </a:pPr>
            <a:r>
              <a:rPr lang="en-US" sz="1300" b="1" u="sng" dirty="0">
                <a:solidFill>
                  <a:srgbClr val="FFFFFF"/>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Répertoire des entraîneurs</a:t>
            </a:r>
            <a:endParaRPr lang="en-US" sz="1300" dirty="0"/>
          </a:p>
        </p:txBody>
      </p:sp>
      <p:pic>
        <p:nvPicPr>
          <p:cNvPr id="37" name="Image 4" descr="/mnt/data/v2_work/assets/faChevronRight_FFFFFF.png">
            <a:hlinkClick r:id="rId10"/>
          </p:cNvPr>
          <p:cNvPicPr>
            <a:picLocks noChangeAspect="1"/>
          </p:cNvPicPr>
          <p:nvPr/>
        </p:nvPicPr>
        <p:blipFill>
          <a:blip r:embed="rId11"/>
          <a:stretch>
            <a:fillRect/>
          </a:stretch>
        </p:blipFill>
        <p:spPr>
          <a:xfrm>
            <a:off x="11055096" y="6076188"/>
            <a:ext cx="146304" cy="14630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8F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15374B"/>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C41230"/>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9317736" y="228600"/>
            <a:ext cx="2322576" cy="274320"/>
          </a:xfrm>
          <a:prstGeom prst="roundRect">
            <a:avLst>
              <a:gd name="adj" fmla="val 40000"/>
            </a:avLst>
          </a:prstGeom>
          <a:solidFill>
            <a:srgbClr val="FFFFFF"/>
          </a:solidFill>
          <a:ln w="12700">
            <a:solidFill>
              <a:srgbClr val="FFFFFF">
                <a:alpha val="0"/>
              </a:srgbClr>
            </a:solidFill>
            <a:prstDash val="solid"/>
          </a:ln>
        </p:spPr>
        <p:txBody>
          <a:bodyPr/>
          <a:lstStyle/>
          <a:p>
            <a:endParaRPr lang="fr-CA"/>
          </a:p>
        </p:txBody>
      </p:sp>
      <p:sp>
        <p:nvSpPr>
          <p:cNvPr id="7" name="Text 4"/>
          <p:cNvSpPr/>
          <p:nvPr/>
        </p:nvSpPr>
        <p:spPr>
          <a:xfrm>
            <a:off x="9409176" y="260604"/>
            <a:ext cx="2139696" cy="210312"/>
          </a:xfrm>
          <a:prstGeom prst="rect">
            <a:avLst/>
          </a:prstGeom>
          <a:noFill/>
          <a:ln/>
        </p:spPr>
        <p:txBody>
          <a:bodyPr wrap="square" lIns="0" tIns="0" rIns="0" bIns="0" rtlCol="0" anchor="ctr"/>
          <a:lstStyle/>
          <a:p>
            <a:pPr marL="0" indent="0" algn="ctr">
              <a:buNone/>
            </a:pPr>
            <a:r>
              <a:rPr lang="en-US" sz="1050" b="1" dirty="0">
                <a:solidFill>
                  <a:srgbClr val="657D88"/>
                </a:solidFill>
                <a:latin typeface="Arial" pitchFamily="34" charset="0"/>
                <a:ea typeface="Arial" pitchFamily="34" charset="-122"/>
                <a:cs typeface="Arial" pitchFamily="34" charset="-120"/>
              </a:rPr>
              <a:t>S’IMPLIQUER DANS LE CLUB</a:t>
            </a:r>
            <a:endParaRPr lang="en-US" sz="1050" dirty="0"/>
          </a:p>
        </p:txBody>
      </p:sp>
      <p:sp>
        <p:nvSpPr>
          <p:cNvPr id="8" name="Text 5"/>
          <p:cNvSpPr/>
          <p:nvPr/>
        </p:nvSpPr>
        <p:spPr>
          <a:xfrm>
            <a:off x="530352" y="850392"/>
            <a:ext cx="11064240" cy="438912"/>
          </a:xfrm>
          <a:prstGeom prst="rect">
            <a:avLst/>
          </a:prstGeom>
          <a:noFill/>
          <a:ln/>
        </p:spPr>
        <p:txBody>
          <a:bodyPr wrap="square" lIns="0" tIns="0" rIns="0" bIns="0" rtlCol="0" anchor="ctr"/>
          <a:lstStyle/>
          <a:p>
            <a:pPr marL="0" indent="0">
              <a:buNone/>
            </a:pPr>
            <a:r>
              <a:rPr lang="en-US" sz="2900" b="1" dirty="0">
                <a:solidFill>
                  <a:srgbClr val="15374B"/>
                </a:solidFill>
                <a:latin typeface="Arial" pitchFamily="34" charset="0"/>
                <a:ea typeface="Arial" pitchFamily="34" charset="-122"/>
                <a:cs typeface="Arial" pitchFamily="34" charset="-120"/>
              </a:rPr>
              <a:t>Patinage Laval a besoin de vous</a:t>
            </a:r>
            <a:endParaRPr lang="en-US" sz="2900" dirty="0"/>
          </a:p>
        </p:txBody>
      </p:sp>
      <p:sp>
        <p:nvSpPr>
          <p:cNvPr id="9" name="Text 6"/>
          <p:cNvSpPr/>
          <p:nvPr/>
        </p:nvSpPr>
        <p:spPr>
          <a:xfrm>
            <a:off x="548640" y="1399032"/>
            <a:ext cx="11064240" cy="393192"/>
          </a:xfrm>
          <a:prstGeom prst="rect">
            <a:avLst/>
          </a:prstGeom>
          <a:noFill/>
          <a:ln/>
        </p:spPr>
        <p:txBody>
          <a:bodyPr wrap="square" lIns="0" tIns="0" rIns="0" bIns="0" rtlCol="0" anchor="t"/>
          <a:lstStyle/>
          <a:p>
            <a:pPr marL="0" indent="0">
              <a:buNone/>
            </a:pPr>
            <a:r>
              <a:rPr lang="en-US" sz="1580" dirty="0">
                <a:solidFill>
                  <a:srgbClr val="657D88"/>
                </a:solidFill>
                <a:latin typeface="Arial" pitchFamily="34" charset="0"/>
                <a:ea typeface="Arial" pitchFamily="34" charset="-122"/>
                <a:cs typeface="Arial" pitchFamily="34" charset="-120"/>
              </a:rPr>
              <a:t>Patinage Laval est un organisme sans but lucratif (OSBL).</a:t>
            </a:r>
            <a:endParaRPr lang="en-US" sz="1580" dirty="0"/>
          </a:p>
        </p:txBody>
      </p:sp>
      <p:sp>
        <p:nvSpPr>
          <p:cNvPr id="10" name="Shape 7"/>
          <p:cNvSpPr/>
          <p:nvPr/>
        </p:nvSpPr>
        <p:spPr>
          <a:xfrm>
            <a:off x="530352" y="6455664"/>
            <a:ext cx="11128248" cy="0"/>
          </a:xfrm>
          <a:prstGeom prst="line">
            <a:avLst/>
          </a:prstGeom>
          <a:noFill/>
          <a:ln w="7620">
            <a:solidFill>
              <a:srgbClr val="D6E4EB"/>
            </a:solidFill>
            <a:prstDash val="solid"/>
            <a:headEnd type="none"/>
            <a:tailEnd type="none"/>
          </a:ln>
        </p:spPr>
        <p:txBody>
          <a:bodyPr/>
          <a:lstStyle/>
          <a:p>
            <a:endParaRPr lang="fr-CA"/>
          </a:p>
        </p:txBody>
      </p:sp>
      <p:sp>
        <p:nvSpPr>
          <p:cNvPr id="11" name="Text 8"/>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657D88"/>
                </a:solidFill>
                <a:latin typeface="Arial" pitchFamily="34" charset="0"/>
                <a:ea typeface="Arial" pitchFamily="34" charset="-122"/>
                <a:cs typeface="Arial" pitchFamily="34" charset="-120"/>
              </a:rPr>
              <a:t>Rencontre des parents  /  Patinage Plus</a:t>
            </a:r>
            <a:endParaRPr lang="en-US" sz="850" dirty="0"/>
          </a:p>
        </p:txBody>
      </p:sp>
      <p:sp>
        <p:nvSpPr>
          <p:cNvPr id="12" name="Text 9"/>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657D88"/>
                </a:solidFill>
                <a:latin typeface="Arial" pitchFamily="34" charset="0"/>
                <a:ea typeface="Arial" pitchFamily="34" charset="-122"/>
                <a:cs typeface="Arial" pitchFamily="34" charset="-120"/>
              </a:rPr>
              <a:t>2026–2027  ·  V2</a:t>
            </a:r>
            <a:endParaRPr lang="en-US" sz="850" dirty="0"/>
          </a:p>
        </p:txBody>
      </p:sp>
      <p:sp>
        <p:nvSpPr>
          <p:cNvPr id="13" name="Text 10"/>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657D88"/>
                </a:solidFill>
                <a:latin typeface="Arial" pitchFamily="34" charset="0"/>
                <a:ea typeface="Arial" pitchFamily="34" charset="-122"/>
                <a:cs typeface="Arial" pitchFamily="34" charset="-120"/>
              </a:rPr>
              <a:t>20</a:t>
            </a:r>
            <a:endParaRPr lang="en-US" sz="1100" dirty="0"/>
          </a:p>
        </p:txBody>
      </p:sp>
      <p:sp>
        <p:nvSpPr>
          <p:cNvPr id="14" name="Invitation à devenir bénévole"/>
          <p:cNvSpPr/>
          <p:nvPr/>
        </p:nvSpPr>
        <p:spPr>
          <a:xfrm>
            <a:off x="594360" y="1984248"/>
            <a:ext cx="6574536" cy="4215384"/>
          </a:xfrm>
          <a:prstGeom prst="roundRect">
            <a:avLst>
              <a:gd name="adj" fmla="val 2603"/>
            </a:avLst>
          </a:prstGeom>
          <a:solidFill>
            <a:srgbClr val="FFFFFF"/>
          </a:solidFill>
          <a:ln w="10160">
            <a:solidFill>
              <a:srgbClr val="D6E5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e — REJOIGNEZ L’ÉQUIPE BÉNÉVOLE"/>
          <p:cNvSpPr txBox="1"/>
          <p:nvPr/>
        </p:nvSpPr>
        <p:spPr>
          <a:xfrm>
            <a:off x="886968" y="2221992"/>
            <a:ext cx="5925312" cy="256032"/>
          </a:xfrm>
          <a:prstGeom prst="rect">
            <a:avLst/>
          </a:prstGeom>
          <a:noFill/>
        </p:spPr>
        <p:txBody>
          <a:bodyPr wrap="square" lIns="0" tIns="0" rIns="0" bIns="0" anchor="ctr">
            <a:spAutoFit/>
          </a:bodyPr>
          <a:lstStyle/>
          <a:p>
            <a:pPr algn="l">
              <a:lnSpc>
                <a:spcPct val="106000"/>
              </a:lnSpc>
              <a:spcBef>
                <a:spcPts val="0"/>
              </a:spcBef>
              <a:spcAft>
                <a:spcPts val="0"/>
              </a:spcAft>
            </a:pPr>
            <a:r>
              <a:rPr sz="1300" b="1">
                <a:solidFill>
                  <a:srgbClr val="C41230"/>
                </a:solidFill>
                <a:latin typeface="Arial"/>
              </a:rPr>
              <a:t>REJOIGNEZ L’ÉQUIPE BÉNÉVOLE</a:t>
            </a:r>
          </a:p>
        </p:txBody>
      </p:sp>
      <p:sp>
        <p:nvSpPr>
          <p:cNvPr id="16" name="Texte — Nous avons constamment&#10;besoin de bénévoles."/>
          <p:cNvSpPr txBox="1"/>
          <p:nvPr/>
        </p:nvSpPr>
        <p:spPr>
          <a:xfrm>
            <a:off x="886968" y="2715768"/>
            <a:ext cx="5925312" cy="1014984"/>
          </a:xfrm>
          <a:prstGeom prst="rect">
            <a:avLst/>
          </a:prstGeom>
          <a:noFill/>
        </p:spPr>
        <p:txBody>
          <a:bodyPr wrap="square" lIns="0" tIns="0" rIns="0" bIns="0" anchor="ctr">
            <a:spAutoFit/>
          </a:bodyPr>
          <a:lstStyle/>
          <a:p>
            <a:pPr algn="l">
              <a:lnSpc>
                <a:spcPct val="106000"/>
              </a:lnSpc>
              <a:spcBef>
                <a:spcPts val="0"/>
              </a:spcBef>
              <a:spcAft>
                <a:spcPts val="0"/>
              </a:spcAft>
            </a:pPr>
            <a:r>
              <a:rPr sz="2920" b="1">
                <a:solidFill>
                  <a:srgbClr val="15374B"/>
                </a:solidFill>
                <a:latin typeface="Arial"/>
              </a:rPr>
              <a:t>Nous avons constamment</a:t>
            </a:r>
          </a:p>
          <a:p>
            <a:pPr algn="l">
              <a:lnSpc>
                <a:spcPct val="106000"/>
              </a:lnSpc>
              <a:spcBef>
                <a:spcPts val="0"/>
              </a:spcBef>
              <a:spcAft>
                <a:spcPts val="0"/>
              </a:spcAft>
            </a:pPr>
            <a:r>
              <a:rPr sz="2920" b="1">
                <a:solidFill>
                  <a:srgbClr val="15374B"/>
                </a:solidFill>
                <a:latin typeface="Arial"/>
              </a:rPr>
              <a:t>besoin de bénévoles.</a:t>
            </a:r>
          </a:p>
        </p:txBody>
      </p:sp>
      <p:sp>
        <p:nvSpPr>
          <p:cNvPr id="17" name="Texte — Votre temps et votre engagement&#10;contribuent à"/>
          <p:cNvSpPr txBox="1"/>
          <p:nvPr/>
        </p:nvSpPr>
        <p:spPr>
          <a:xfrm>
            <a:off x="905256" y="4014215"/>
            <a:ext cx="5888736" cy="749808"/>
          </a:xfrm>
          <a:prstGeom prst="rect">
            <a:avLst/>
          </a:prstGeom>
          <a:noFill/>
        </p:spPr>
        <p:txBody>
          <a:bodyPr wrap="square" lIns="0" tIns="0" rIns="0" bIns="0" anchor="ctr">
            <a:spAutoFit/>
          </a:bodyPr>
          <a:lstStyle/>
          <a:p>
            <a:pPr algn="l">
              <a:lnSpc>
                <a:spcPct val="106000"/>
              </a:lnSpc>
              <a:spcBef>
                <a:spcPts val="0"/>
              </a:spcBef>
              <a:spcAft>
                <a:spcPts val="0"/>
              </a:spcAft>
            </a:pPr>
            <a:r>
              <a:rPr sz="2100" b="0">
                <a:solidFill>
                  <a:srgbClr val="15374B"/>
                </a:solidFill>
                <a:latin typeface="Arial"/>
              </a:rPr>
              <a:t>Votre temps et votre engagement</a:t>
            </a:r>
          </a:p>
          <a:p>
            <a:pPr algn="l">
              <a:lnSpc>
                <a:spcPct val="106000"/>
              </a:lnSpc>
              <a:spcBef>
                <a:spcPts val="0"/>
              </a:spcBef>
              <a:spcAft>
                <a:spcPts val="0"/>
              </a:spcAft>
            </a:pPr>
            <a:r>
              <a:rPr sz="2100" b="0">
                <a:solidFill>
                  <a:srgbClr val="15374B"/>
                </a:solidFill>
                <a:latin typeface="Arial"/>
              </a:rPr>
              <a:t>contribuent à faire vivre le club.</a:t>
            </a:r>
          </a:p>
        </p:txBody>
      </p:sp>
      <p:sp>
        <p:nvSpPr>
          <p:cNvPr id="18" name="Bouton — Inscription bénévole">
            <a:hlinkClick r:id="rId4"/>
          </p:cNvPr>
          <p:cNvSpPr/>
          <p:nvPr/>
        </p:nvSpPr>
        <p:spPr>
          <a:xfrm>
            <a:off x="905256" y="5157216"/>
            <a:ext cx="5943600" cy="612648"/>
          </a:xfrm>
          <a:prstGeom prst="roundRect">
            <a:avLst>
              <a:gd name="adj" fmla="val 19402"/>
            </a:avLst>
          </a:prstGeom>
          <a:solidFill>
            <a:srgbClr val="C412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e — Je m’inscris comme bénévole">
            <a:hlinkClick r:id="rId4"/>
          </p:cNvPr>
          <p:cNvSpPr txBox="1"/>
          <p:nvPr/>
        </p:nvSpPr>
        <p:spPr>
          <a:xfrm>
            <a:off x="1115568" y="5294376"/>
            <a:ext cx="5276088" cy="310896"/>
          </a:xfrm>
          <a:prstGeom prst="rect">
            <a:avLst/>
          </a:prstGeom>
          <a:noFill/>
        </p:spPr>
        <p:txBody>
          <a:bodyPr wrap="square" lIns="0" tIns="0" rIns="0" bIns="0" anchor="ctr">
            <a:spAutoFit/>
          </a:bodyPr>
          <a:lstStyle/>
          <a:p>
            <a:pPr algn="l">
              <a:lnSpc>
                <a:spcPct val="106000"/>
              </a:lnSpc>
              <a:spcBef>
                <a:spcPts val="0"/>
              </a:spcBef>
              <a:spcAft>
                <a:spcPts val="0"/>
              </a:spcAft>
            </a:pPr>
            <a:r>
              <a:rPr sz="1900" b="1" u="none">
                <a:solidFill>
                  <a:srgbClr val="FFFFFF"/>
                </a:solidFill>
                <a:latin typeface="Arial"/>
              </a:rPr>
              <a:t>Je m’inscris comme bénévole</a:t>
            </a:r>
          </a:p>
        </p:txBody>
      </p:sp>
      <p:sp>
        <p:nvSpPr>
          <p:cNvPr id="20" name="Ouvrir le formulaire bénévole">
            <a:hlinkClick r:id="rId4"/>
          </p:cNvPr>
          <p:cNvSpPr/>
          <p:nvPr/>
        </p:nvSpPr>
        <p:spPr>
          <a:xfrm>
            <a:off x="6473952" y="5367528"/>
            <a:ext cx="146304" cy="210312"/>
          </a:xfrm>
          <a:prstGeom prst="chevron">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e — Merci pour votre aide et votre implication!"/>
          <p:cNvSpPr txBox="1"/>
          <p:nvPr/>
        </p:nvSpPr>
        <p:spPr>
          <a:xfrm>
            <a:off x="914400" y="5907024"/>
            <a:ext cx="5888736" cy="210312"/>
          </a:xfrm>
          <a:prstGeom prst="rect">
            <a:avLst/>
          </a:prstGeom>
          <a:noFill/>
        </p:spPr>
        <p:txBody>
          <a:bodyPr wrap="square" lIns="0" tIns="0" rIns="0" bIns="0" anchor="ctr">
            <a:spAutoFit/>
          </a:bodyPr>
          <a:lstStyle/>
          <a:p>
            <a:pPr algn="l">
              <a:lnSpc>
                <a:spcPct val="106000"/>
              </a:lnSpc>
              <a:spcBef>
                <a:spcPts val="0"/>
              </a:spcBef>
              <a:spcAft>
                <a:spcPts val="0"/>
              </a:spcAft>
            </a:pPr>
            <a:r>
              <a:rPr sz="1400" b="0">
                <a:solidFill>
                  <a:srgbClr val="657D88"/>
                </a:solidFill>
                <a:latin typeface="Arial"/>
              </a:rPr>
              <a:t>Merci pour votre aide et votre implication!</a:t>
            </a:r>
          </a:p>
        </p:txBody>
      </p:sp>
      <p:sp>
        <p:nvSpPr>
          <p:cNvPr id="22" name="Code QR — Inscription bénévole"/>
          <p:cNvSpPr/>
          <p:nvPr/>
        </p:nvSpPr>
        <p:spPr>
          <a:xfrm>
            <a:off x="7424927" y="1984248"/>
            <a:ext cx="4197096" cy="4215384"/>
          </a:xfrm>
          <a:prstGeom prst="roundRect">
            <a:avLst>
              <a:gd name="adj" fmla="val 2614"/>
            </a:avLst>
          </a:prstGeom>
          <a:solidFill>
            <a:srgbClr val="FFFFFF"/>
          </a:solidFill>
          <a:ln w="10160">
            <a:solidFill>
              <a:srgbClr val="D6E5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e — Inscription bénévole"/>
          <p:cNvSpPr txBox="1"/>
          <p:nvPr/>
        </p:nvSpPr>
        <p:spPr>
          <a:xfrm>
            <a:off x="7662672" y="2203704"/>
            <a:ext cx="3721608" cy="365760"/>
          </a:xfrm>
          <a:prstGeom prst="rect">
            <a:avLst/>
          </a:prstGeom>
          <a:noFill/>
        </p:spPr>
        <p:txBody>
          <a:bodyPr wrap="square" lIns="0" tIns="0" rIns="0" bIns="0" anchor="ctr">
            <a:spAutoFit/>
          </a:bodyPr>
          <a:lstStyle/>
          <a:p>
            <a:pPr algn="ctr">
              <a:lnSpc>
                <a:spcPct val="106000"/>
              </a:lnSpc>
              <a:spcBef>
                <a:spcPts val="0"/>
              </a:spcBef>
              <a:spcAft>
                <a:spcPts val="0"/>
              </a:spcAft>
            </a:pPr>
            <a:r>
              <a:rPr sz="2200" b="1">
                <a:solidFill>
                  <a:srgbClr val="15374B"/>
                </a:solidFill>
                <a:latin typeface="Arial"/>
              </a:rPr>
              <a:t>Inscription bénévole</a:t>
            </a:r>
          </a:p>
        </p:txBody>
      </p:sp>
      <p:pic>
        <p:nvPicPr>
          <p:cNvPr id="24" name="Scannez pour vous inscrire comme bénévole" descr="qr_inscription_benevoles.png">
            <a:hlinkClick r:id="rId4"/>
          </p:cNvPr>
          <p:cNvPicPr>
            <a:picLocks noChangeAspect="1"/>
          </p:cNvPicPr>
          <p:nvPr/>
        </p:nvPicPr>
        <p:blipFill>
          <a:blip r:embed="rId5"/>
          <a:stretch>
            <a:fillRect/>
          </a:stretch>
        </p:blipFill>
        <p:spPr>
          <a:xfrm>
            <a:off x="8060436" y="2711196"/>
            <a:ext cx="2926080" cy="2926080"/>
          </a:xfrm>
          <a:prstGeom prst="rect">
            <a:avLst/>
          </a:prstGeom>
        </p:spPr>
      </p:pic>
      <p:sp>
        <p:nvSpPr>
          <p:cNvPr id="25" name="Texte — Scannez pour vous inscrire"/>
          <p:cNvSpPr txBox="1"/>
          <p:nvPr/>
        </p:nvSpPr>
        <p:spPr>
          <a:xfrm>
            <a:off x="7717536" y="5815584"/>
            <a:ext cx="3602736" cy="274320"/>
          </a:xfrm>
          <a:prstGeom prst="rect">
            <a:avLst/>
          </a:prstGeom>
          <a:noFill/>
        </p:spPr>
        <p:txBody>
          <a:bodyPr wrap="square" lIns="0" tIns="0" rIns="0" bIns="0" anchor="ctr">
            <a:spAutoFit/>
          </a:bodyPr>
          <a:lstStyle/>
          <a:p>
            <a:pPr algn="ctr">
              <a:lnSpc>
                <a:spcPct val="106000"/>
              </a:lnSpc>
              <a:spcBef>
                <a:spcPts val="0"/>
              </a:spcBef>
              <a:spcAft>
                <a:spcPts val="0"/>
              </a:spcAft>
            </a:pPr>
            <a:r>
              <a:rPr sz="1550" b="1">
                <a:solidFill>
                  <a:srgbClr val="15374B"/>
                </a:solidFill>
                <a:latin typeface="Arial"/>
              </a:rPr>
              <a:t>Scannez pour vous inscrire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15374B"/>
        </a:solidFill>
        <a:effectLst/>
      </p:bgPr>
    </p:bg>
    <p:spTree>
      <p:nvGrpSpPr>
        <p:cNvPr id="1" name=""/>
        <p:cNvGrpSpPr/>
        <p:nvPr/>
      </p:nvGrpSpPr>
      <p:grpSpPr>
        <a:xfrm>
          <a:off x="0" y="0"/>
          <a:ext cx="0" cy="0"/>
          <a:chOff x="0" y="0"/>
          <a:chExt cx="0" cy="0"/>
        </a:xfrm>
      </p:grpSpPr>
      <p:sp>
        <p:nvSpPr>
          <p:cNvPr id="2" name="Shape 0"/>
          <p:cNvSpPr/>
          <p:nvPr/>
        </p:nvSpPr>
        <p:spPr>
          <a:xfrm>
            <a:off x="493776" y="164592"/>
            <a:ext cx="475488" cy="475488"/>
          </a:xfrm>
          <a:prstGeom prst="roundRect">
            <a:avLst>
              <a:gd name="adj" fmla="val 23077"/>
            </a:avLst>
          </a:prstGeom>
          <a:solidFill>
            <a:srgbClr val="FFFFFF"/>
          </a:solidFill>
          <a:ln w="12700">
            <a:solidFill>
              <a:srgbClr val="FFFFFF">
                <a:alpha val="0"/>
              </a:srgbClr>
            </a:solidFill>
            <a:prstDash val="solid"/>
          </a:ln>
        </p:spPr>
        <p:txBody>
          <a:bodyPr/>
          <a:lstStyle/>
          <a:p>
            <a:endParaRPr lang="fr-CA"/>
          </a:p>
        </p:txBody>
      </p:sp>
      <p:pic>
        <p:nvPicPr>
          <p:cNvPr id="3" name="Image 0" descr="/mnt/data/extracted_assets/slide1_pic2.png"/>
          <p:cNvPicPr>
            <a:picLocks noChangeAspect="1"/>
          </p:cNvPicPr>
          <p:nvPr/>
        </p:nvPicPr>
        <p:blipFill>
          <a:blip r:embed="rId3"/>
          <a:stretch>
            <a:fillRect/>
          </a:stretch>
        </p:blipFill>
        <p:spPr>
          <a:xfrm>
            <a:off x="538921" y="182880"/>
            <a:ext cx="376055" cy="420624"/>
          </a:xfrm>
          <a:prstGeom prst="rect">
            <a:avLst/>
          </a:prstGeom>
        </p:spPr>
      </p:pic>
      <p:sp>
        <p:nvSpPr>
          <p:cNvPr id="4" name="Text 1"/>
          <p:cNvSpPr/>
          <p:nvPr/>
        </p:nvSpPr>
        <p:spPr>
          <a:xfrm>
            <a:off x="1078992" y="246888"/>
            <a:ext cx="1078992" cy="192024"/>
          </a:xfrm>
          <a:prstGeom prst="rect">
            <a:avLst/>
          </a:prstGeom>
          <a:noFill/>
          <a:ln/>
        </p:spPr>
        <p:txBody>
          <a:bodyPr wrap="square" lIns="0" tIns="0" rIns="0" bIns="0" rtlCol="0" anchor="ctr"/>
          <a:lstStyle/>
          <a:p>
            <a:pPr marL="0" indent="0">
              <a:buNone/>
            </a:pPr>
            <a:r>
              <a:rPr lang="en-US" sz="1150" b="1" kern="0" spc="120" dirty="0">
                <a:solidFill>
                  <a:srgbClr val="FFFFFF"/>
                </a:solidFill>
                <a:latin typeface="Arial" pitchFamily="34" charset="0"/>
                <a:ea typeface="Arial" pitchFamily="34" charset="-122"/>
                <a:cs typeface="Arial" pitchFamily="34" charset="-120"/>
              </a:rPr>
              <a:t>PATINAGE</a:t>
            </a:r>
            <a:endParaRPr lang="en-US" sz="1150" dirty="0"/>
          </a:p>
        </p:txBody>
      </p:sp>
      <p:sp>
        <p:nvSpPr>
          <p:cNvPr id="5" name="Text 2"/>
          <p:cNvSpPr/>
          <p:nvPr/>
        </p:nvSpPr>
        <p:spPr>
          <a:xfrm>
            <a:off x="2212848" y="246888"/>
            <a:ext cx="640080" cy="192024"/>
          </a:xfrm>
          <a:prstGeom prst="rect">
            <a:avLst/>
          </a:prstGeom>
          <a:noFill/>
          <a:ln/>
        </p:spPr>
        <p:txBody>
          <a:bodyPr wrap="square" lIns="0" tIns="0" rIns="0" bIns="0" rtlCol="0" anchor="ctr"/>
          <a:lstStyle/>
          <a:p>
            <a:pPr marL="0" indent="0">
              <a:buNone/>
            </a:pPr>
            <a:r>
              <a:rPr lang="en-US" sz="1150" b="1" kern="0" spc="120" dirty="0">
                <a:solidFill>
                  <a:srgbClr val="F4BDC7"/>
                </a:solidFill>
                <a:latin typeface="Arial" pitchFamily="34" charset="0"/>
                <a:ea typeface="Arial" pitchFamily="34" charset="-122"/>
                <a:cs typeface="Arial" pitchFamily="34" charset="-120"/>
              </a:rPr>
              <a:t>LAVAL</a:t>
            </a:r>
            <a:endParaRPr lang="en-US" sz="1150" dirty="0"/>
          </a:p>
        </p:txBody>
      </p:sp>
      <p:sp>
        <p:nvSpPr>
          <p:cNvPr id="6" name="Shape 3"/>
          <p:cNvSpPr/>
          <p:nvPr/>
        </p:nvSpPr>
        <p:spPr>
          <a:xfrm>
            <a:off x="530352" y="6455664"/>
            <a:ext cx="11128248" cy="0"/>
          </a:xfrm>
          <a:prstGeom prst="line">
            <a:avLst/>
          </a:prstGeom>
          <a:noFill/>
          <a:ln w="7620">
            <a:solidFill>
              <a:srgbClr val="315569"/>
            </a:solidFill>
            <a:prstDash val="solid"/>
            <a:headEnd type="none"/>
            <a:tailEnd type="none"/>
          </a:ln>
        </p:spPr>
        <p:txBody>
          <a:bodyPr/>
          <a:lstStyle/>
          <a:p>
            <a:endParaRPr lang="fr-CA"/>
          </a:p>
        </p:txBody>
      </p:sp>
      <p:sp>
        <p:nvSpPr>
          <p:cNvPr id="7" name="Text 4"/>
          <p:cNvSpPr/>
          <p:nvPr/>
        </p:nvSpPr>
        <p:spPr>
          <a:xfrm>
            <a:off x="530352" y="6537960"/>
            <a:ext cx="6035040" cy="146304"/>
          </a:xfrm>
          <a:prstGeom prst="rect">
            <a:avLst/>
          </a:prstGeom>
          <a:noFill/>
          <a:ln/>
        </p:spPr>
        <p:txBody>
          <a:bodyPr wrap="square" lIns="0" tIns="0" rIns="0" bIns="0" rtlCol="0" anchor="ctr"/>
          <a:lstStyle/>
          <a:p>
            <a:pPr marL="0" indent="0">
              <a:buNone/>
            </a:pPr>
            <a:r>
              <a:rPr lang="en-US" sz="850" dirty="0">
                <a:solidFill>
                  <a:srgbClr val="BFD1D9"/>
                </a:solidFill>
                <a:latin typeface="Arial" pitchFamily="34" charset="0"/>
                <a:ea typeface="Arial" pitchFamily="34" charset="-122"/>
                <a:cs typeface="Arial" pitchFamily="34" charset="-120"/>
              </a:rPr>
              <a:t>Rencontre des parents  /  Patinage Plus</a:t>
            </a:r>
            <a:endParaRPr lang="en-US" sz="850" dirty="0"/>
          </a:p>
        </p:txBody>
      </p:sp>
      <p:sp>
        <p:nvSpPr>
          <p:cNvPr id="8" name="Text 5"/>
          <p:cNvSpPr/>
          <p:nvPr/>
        </p:nvSpPr>
        <p:spPr>
          <a:xfrm>
            <a:off x="9235440" y="6537960"/>
            <a:ext cx="1828800" cy="146304"/>
          </a:xfrm>
          <a:prstGeom prst="rect">
            <a:avLst/>
          </a:prstGeom>
          <a:noFill/>
          <a:ln/>
        </p:spPr>
        <p:txBody>
          <a:bodyPr wrap="square" lIns="0" tIns="0" rIns="0" bIns="0" rtlCol="0" anchor="ctr"/>
          <a:lstStyle/>
          <a:p>
            <a:pPr marL="0" indent="0" algn="r">
              <a:buNone/>
            </a:pPr>
            <a:r>
              <a:rPr lang="en-US" sz="850" dirty="0">
                <a:solidFill>
                  <a:srgbClr val="BFD1D9"/>
                </a:solidFill>
                <a:latin typeface="Arial" pitchFamily="34" charset="0"/>
                <a:ea typeface="Arial" pitchFamily="34" charset="-122"/>
                <a:cs typeface="Arial" pitchFamily="34" charset="-120"/>
              </a:rPr>
              <a:t>2026–2027  ·  V2</a:t>
            </a:r>
            <a:endParaRPr lang="en-US" sz="850" dirty="0"/>
          </a:p>
        </p:txBody>
      </p:sp>
      <p:sp>
        <p:nvSpPr>
          <p:cNvPr id="9" name="Text 6"/>
          <p:cNvSpPr/>
          <p:nvPr/>
        </p:nvSpPr>
        <p:spPr>
          <a:xfrm>
            <a:off x="11210544" y="6501384"/>
            <a:ext cx="448056" cy="228600"/>
          </a:xfrm>
          <a:prstGeom prst="rect">
            <a:avLst/>
          </a:prstGeom>
          <a:noFill/>
          <a:ln/>
        </p:spPr>
        <p:txBody>
          <a:bodyPr wrap="square" lIns="0" tIns="0" rIns="0" bIns="0" rtlCol="0" anchor="ctr"/>
          <a:lstStyle/>
          <a:p>
            <a:pPr marL="0" indent="0" algn="r">
              <a:buNone/>
            </a:pPr>
            <a:r>
              <a:rPr lang="en-US" sz="1100" b="1" dirty="0">
                <a:solidFill>
                  <a:srgbClr val="BFD1D9"/>
                </a:solidFill>
                <a:latin typeface="Arial" pitchFamily="34" charset="0"/>
                <a:ea typeface="Arial" pitchFamily="34" charset="-122"/>
                <a:cs typeface="Arial" pitchFamily="34" charset="-120"/>
              </a:rPr>
              <a:t>19</a:t>
            </a:r>
            <a:endParaRPr lang="en-US" sz="1100" dirty="0"/>
          </a:p>
        </p:txBody>
      </p:sp>
      <p:sp>
        <p:nvSpPr>
          <p:cNvPr id="10" name="Shape 7"/>
          <p:cNvSpPr/>
          <p:nvPr/>
        </p:nvSpPr>
        <p:spPr>
          <a:xfrm>
            <a:off x="8275320" y="1188720"/>
            <a:ext cx="2962656" cy="2962656"/>
          </a:xfrm>
          <a:prstGeom prst="ellipse">
            <a:avLst/>
          </a:prstGeom>
          <a:solidFill>
            <a:srgbClr val="214B60"/>
          </a:solidFill>
          <a:ln w="12700">
            <a:solidFill>
              <a:srgbClr val="214B60">
                <a:alpha val="0"/>
              </a:srgbClr>
            </a:solidFill>
            <a:prstDash val="solid"/>
          </a:ln>
        </p:spPr>
        <p:txBody>
          <a:bodyPr/>
          <a:lstStyle/>
          <a:p>
            <a:endParaRPr lang="fr-CA"/>
          </a:p>
        </p:txBody>
      </p:sp>
      <p:sp>
        <p:nvSpPr>
          <p:cNvPr id="11" name="Shape 8"/>
          <p:cNvSpPr/>
          <p:nvPr/>
        </p:nvSpPr>
        <p:spPr>
          <a:xfrm>
            <a:off x="8769096" y="1673352"/>
            <a:ext cx="1975104" cy="1975104"/>
          </a:xfrm>
          <a:prstGeom prst="ellipse">
            <a:avLst/>
          </a:prstGeom>
          <a:solidFill>
            <a:srgbClr val="2D5B70"/>
          </a:solidFill>
          <a:ln w="12700">
            <a:solidFill>
              <a:srgbClr val="2D5B70">
                <a:alpha val="0"/>
              </a:srgbClr>
            </a:solidFill>
            <a:prstDash val="solid"/>
          </a:ln>
        </p:spPr>
        <p:txBody>
          <a:bodyPr/>
          <a:lstStyle/>
          <a:p>
            <a:endParaRPr lang="fr-CA"/>
          </a:p>
        </p:txBody>
      </p:sp>
      <p:sp>
        <p:nvSpPr>
          <p:cNvPr id="12" name="Shape 9"/>
          <p:cNvSpPr/>
          <p:nvPr/>
        </p:nvSpPr>
        <p:spPr>
          <a:xfrm>
            <a:off x="9262872" y="2157984"/>
            <a:ext cx="987552" cy="987552"/>
          </a:xfrm>
          <a:prstGeom prst="roundRect">
            <a:avLst>
              <a:gd name="adj" fmla="val 11111"/>
            </a:avLst>
          </a:prstGeom>
          <a:solidFill>
            <a:srgbClr val="FFFFFF"/>
          </a:solidFill>
          <a:ln w="12700">
            <a:solidFill>
              <a:srgbClr val="FFFFFF">
                <a:alpha val="0"/>
              </a:srgbClr>
            </a:solidFill>
            <a:prstDash val="solid"/>
          </a:ln>
        </p:spPr>
        <p:txBody>
          <a:bodyPr/>
          <a:lstStyle/>
          <a:p>
            <a:endParaRPr lang="fr-CA"/>
          </a:p>
        </p:txBody>
      </p:sp>
      <p:pic>
        <p:nvPicPr>
          <p:cNvPr id="13" name="Image 1" descr="/mnt/data/extracted_assets/slide1_pic2.png"/>
          <p:cNvPicPr>
            <a:picLocks noChangeAspect="1"/>
          </p:cNvPicPr>
          <p:nvPr/>
        </p:nvPicPr>
        <p:blipFill>
          <a:blip r:embed="rId3"/>
          <a:stretch>
            <a:fillRect/>
          </a:stretch>
        </p:blipFill>
        <p:spPr>
          <a:xfrm>
            <a:off x="9388769" y="2240280"/>
            <a:ext cx="735759" cy="822960"/>
          </a:xfrm>
          <a:prstGeom prst="rect">
            <a:avLst/>
          </a:prstGeom>
        </p:spPr>
      </p:pic>
      <p:sp>
        <p:nvSpPr>
          <p:cNvPr id="14" name="Text 10"/>
          <p:cNvSpPr/>
          <p:nvPr/>
        </p:nvSpPr>
        <p:spPr>
          <a:xfrm>
            <a:off x="621792" y="1865376"/>
            <a:ext cx="7772400" cy="914400"/>
          </a:xfrm>
          <a:prstGeom prst="rect">
            <a:avLst/>
          </a:prstGeom>
          <a:noFill/>
          <a:ln/>
        </p:spPr>
        <p:txBody>
          <a:bodyPr wrap="square" lIns="0" tIns="0" rIns="0" bIns="0" rtlCol="0" anchor="ctr"/>
          <a:lstStyle/>
          <a:p>
            <a:pPr marL="0" indent="0">
              <a:buNone/>
            </a:pPr>
            <a:r>
              <a:rPr lang="en-US" sz="6200" b="1" dirty="0">
                <a:solidFill>
                  <a:srgbClr val="FFFFFF"/>
                </a:solidFill>
                <a:latin typeface="Arial" pitchFamily="34" charset="0"/>
                <a:ea typeface="Arial" pitchFamily="34" charset="-122"/>
                <a:cs typeface="Arial" pitchFamily="34" charset="-120"/>
              </a:rPr>
              <a:t>Merci!</a:t>
            </a:r>
            <a:endParaRPr lang="en-US" sz="6200" dirty="0"/>
          </a:p>
        </p:txBody>
      </p:sp>
      <p:sp>
        <p:nvSpPr>
          <p:cNvPr id="15" name="Text 11"/>
          <p:cNvSpPr/>
          <p:nvPr/>
        </p:nvSpPr>
        <p:spPr>
          <a:xfrm>
            <a:off x="658368" y="3108960"/>
            <a:ext cx="9509760" cy="576072"/>
          </a:xfrm>
          <a:prstGeom prst="rect">
            <a:avLst/>
          </a:prstGeom>
          <a:noFill/>
          <a:ln/>
        </p:spPr>
        <p:txBody>
          <a:bodyPr wrap="square" lIns="0" tIns="0" rIns="0" bIns="0" rtlCol="0" anchor="ctr"/>
          <a:lstStyle/>
          <a:p>
            <a:pPr marL="0" indent="0">
              <a:buNone/>
            </a:pPr>
            <a:r>
              <a:rPr lang="en-US" sz="3400" b="1" dirty="0">
                <a:solidFill>
                  <a:srgbClr val="FFFFFF"/>
                </a:solidFill>
                <a:latin typeface="Arial" pitchFamily="34" charset="0"/>
                <a:ea typeface="Arial" pitchFamily="34" charset="-122"/>
                <a:cs typeface="Arial" pitchFamily="34" charset="-120"/>
              </a:rPr>
              <a:t>Place à vos questions.</a:t>
            </a:r>
            <a:endParaRPr lang="en-US" sz="3400" dirty="0"/>
          </a:p>
        </p:txBody>
      </p:sp>
      <p:sp>
        <p:nvSpPr>
          <p:cNvPr id="16" name="Text 12"/>
          <p:cNvSpPr/>
          <p:nvPr/>
        </p:nvSpPr>
        <p:spPr>
          <a:xfrm>
            <a:off x="676656" y="4169664"/>
            <a:ext cx="10652760" cy="420624"/>
          </a:xfrm>
          <a:prstGeom prst="rect">
            <a:avLst/>
          </a:prstGeom>
          <a:noFill/>
          <a:ln/>
        </p:spPr>
        <p:txBody>
          <a:bodyPr wrap="square" lIns="0" tIns="0" rIns="0" bIns="0" rtlCol="0" anchor="ctr"/>
          <a:lstStyle/>
          <a:p>
            <a:pPr marL="0" indent="0">
              <a:buNone/>
            </a:pPr>
            <a:r>
              <a:rPr lang="en-US" sz="2400" dirty="0">
                <a:solidFill>
                  <a:srgbClr val="DCEFF5"/>
                </a:solidFill>
                <a:latin typeface="Arial" pitchFamily="34" charset="0"/>
                <a:ea typeface="Arial" pitchFamily="34" charset="-122"/>
                <a:cs typeface="Arial" pitchFamily="34" charset="-120"/>
              </a:rPr>
              <a:t>Ensemble, cultivons le plaisir de patiner.</a:t>
            </a:r>
            <a:endParaRPr lang="en-US" sz="2400" dirty="0"/>
          </a:p>
        </p:txBody>
      </p:sp>
      <p:sp>
        <p:nvSpPr>
          <p:cNvPr id="17" name="Shape 13">
            <a:hlinkClick r:id="rId4"/>
          </p:cNvPr>
          <p:cNvSpPr/>
          <p:nvPr/>
        </p:nvSpPr>
        <p:spPr>
          <a:xfrm>
            <a:off x="676656" y="5202936"/>
            <a:ext cx="5486400" cy="548640"/>
          </a:xfrm>
          <a:prstGeom prst="roundRect">
            <a:avLst>
              <a:gd name="adj" fmla="val 20000"/>
            </a:avLst>
          </a:prstGeom>
          <a:solidFill>
            <a:srgbClr val="FFFFFF"/>
          </a:solidFill>
          <a:ln w="12700">
            <a:solidFill>
              <a:srgbClr val="FFFFFF">
                <a:alpha val="0"/>
              </a:srgbClr>
            </a:solidFill>
            <a:prstDash val="solid"/>
          </a:ln>
        </p:spPr>
        <p:txBody>
          <a:bodyPr/>
          <a:lstStyle/>
          <a:p>
            <a:endParaRPr lang="fr-CA"/>
          </a:p>
        </p:txBody>
      </p:sp>
      <p:sp>
        <p:nvSpPr>
          <p:cNvPr id="18" name="Text 14">
            <a:hlinkClick r:id="rId4"/>
          </p:cNvPr>
          <p:cNvSpPr/>
          <p:nvPr/>
        </p:nvSpPr>
        <p:spPr>
          <a:xfrm>
            <a:off x="804672" y="5285232"/>
            <a:ext cx="5084064" cy="384048"/>
          </a:xfrm>
          <a:prstGeom prst="rect">
            <a:avLst/>
          </a:prstGeom>
          <a:noFill/>
          <a:ln/>
        </p:spPr>
        <p:txBody>
          <a:bodyPr wrap="square" lIns="0" tIns="0" rIns="0" bIns="0" rtlCol="0" anchor="ctr"/>
          <a:lstStyle/>
          <a:p>
            <a:pPr marL="0" indent="0" algn="l">
              <a:buNone/>
            </a:pPr>
            <a:r>
              <a:rPr lang="en-US" sz="1300" b="1" u="sng" dirty="0">
                <a:solidFill>
                  <a:srgbClr val="15374B"/>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Retrouver les informations du club</a:t>
            </a:r>
            <a:endParaRPr lang="en-US" sz="1300" dirty="0"/>
          </a:p>
        </p:txBody>
      </p:sp>
      <p:pic>
        <p:nvPicPr>
          <p:cNvPr id="19" name="Image 2" descr="/mnt/data/v2_work/assets/faChevronRight_15374B.png">
            <a:hlinkClick r:id="rId4"/>
          </p:cNvPr>
          <p:cNvPicPr>
            <a:picLocks noChangeAspect="1"/>
          </p:cNvPicPr>
          <p:nvPr/>
        </p:nvPicPr>
        <p:blipFill>
          <a:blip r:embed="rId5"/>
          <a:stretch>
            <a:fillRect/>
          </a:stretch>
        </p:blipFill>
        <p:spPr>
          <a:xfrm>
            <a:off x="5888736" y="5404104"/>
            <a:ext cx="146304" cy="1463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4116</Words>
  <Application>Microsoft Office PowerPoint</Application>
  <PresentationFormat>Grand écran</PresentationFormat>
  <Paragraphs>496</Paragraphs>
  <Slides>20</Slides>
  <Notes>20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20</vt:i4>
      </vt:variant>
    </vt:vector>
  </HeadingPairs>
  <TitlesOfParts>
    <vt:vector size="23" baseType="lpstr">
      <vt:lpstr>Aptos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Patinage Laval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Patinage Laval — Patinage Plus 2026–2027 — V2</dc:title>
  <dc:subject>Rencontre d’information pour les parents — Patinage Plus</dc:subject>
  <dc:creator>Patinage Laval</dc:creator>
  <cp:lastModifiedBy>Marina Karapetyan</cp:lastModifiedBy>
  <cp:revision>2</cp:revision>
  <dcterms:created xsi:type="dcterms:W3CDTF">2026-09-20T11:55:05Z</dcterms:created>
  <dcterms:modified xsi:type="dcterms:W3CDTF">2026-09-21T20:33:25Z</dcterms:modified>
</cp:coreProperties>
</file>